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7"/>
  </p:notesMasterIdLst>
  <p:handoutMasterIdLst>
    <p:handoutMasterId r:id="rId18"/>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100" d="100"/>
          <a:sy n="100" d="100"/>
        </p:scale>
        <p:origin x="72" y="-49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t>Leading education in times of crisis and beyond </a:t>
            </a:r>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905ABD4-92A0-4461-9DD6-82E752A85B9D}" type="datetimeFigureOut">
              <a:rPr lang="en-GB" smtClean="0"/>
              <a:t>25/05/2021</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The British University in Dubai / 29-05-2021 </a:t>
            </a:r>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A4A31ED-2B33-4743-AFBE-6274888DB8D3}" type="slidenum">
              <a:rPr lang="en-GB" smtClean="0"/>
              <a:t>‹#›</a:t>
            </a:fld>
            <a:endParaRPr lang="en-GB"/>
          </a:p>
        </p:txBody>
      </p:sp>
    </p:spTree>
    <p:extLst>
      <p:ext uri="{BB962C8B-B14F-4D97-AF65-F5344CB8AC3E}">
        <p14:creationId xmlns:p14="http://schemas.microsoft.com/office/powerpoint/2010/main" val="3839671544"/>
      </p:ext>
    </p:extLst>
  </p:cSld>
  <p:clrMap bg1="lt1" tx1="dk1" bg2="lt2" tx2="dk2" accent1="accent1" accent2="accent2" accent3="accent3" accent4="accent4" accent5="accent5" accent6="accent6" hlink="hlink" folHlink="folHlink"/>
  <p:hf sldNum="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t>Leading education in times of crisis and beyond </a:t>
            </a:r>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1B9CDF-2C83-49CC-A0B2-D3EB6F2FDD94}" type="datetimeFigureOut">
              <a:rPr lang="en-GB" smtClean="0"/>
              <a:t>25/05/2021</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The British University in Dubai / 29-05-2021 </a:t>
            </a:r>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76A9AE-2E21-4678-9B6B-8519A02857A0}" type="slidenum">
              <a:rPr lang="en-GB" smtClean="0"/>
              <a:t>‹#›</a:t>
            </a:fld>
            <a:endParaRPr lang="en-GB"/>
          </a:p>
        </p:txBody>
      </p:sp>
    </p:spTree>
    <p:extLst>
      <p:ext uri="{BB962C8B-B14F-4D97-AF65-F5344CB8AC3E}">
        <p14:creationId xmlns:p14="http://schemas.microsoft.com/office/powerpoint/2010/main" val="1820670366"/>
      </p:ext>
    </p:extLst>
  </p:cSld>
  <p:clrMap bg1="lt1" tx1="dk1" bg2="lt2" tx2="dk2" accent1="accent1" accent2="accent2" accent3="accent3" accent4="accent4" accent5="accent5" accent6="accent6" hlink="hlink" folHlink="folHlink"/>
  <p:hf sldNum="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9144677" cy="6858000"/>
            <a:chOff x="0" y="0"/>
            <a:chExt cx="9144677" cy="6858000"/>
          </a:xfrm>
        </p:grpSpPr>
        <p:pic>
          <p:nvPicPr>
            <p:cNvPr id="8" name="Picture 7" descr="S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Rectangle 10"/>
            <p:cNvSpPr/>
            <p:nvPr/>
          </p:nvSpPr>
          <p:spPr>
            <a:xfrm>
              <a:off x="1515532" y="1520422"/>
              <a:ext cx="6112935" cy="3818468"/>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2" name="Picture 11"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0" y="3128434"/>
              <a:ext cx="1664208" cy="612648"/>
            </a:xfrm>
            <a:prstGeom prst="rect">
              <a:avLst/>
            </a:prstGeom>
          </p:spPr>
        </p:pic>
        <p:pic>
          <p:nvPicPr>
            <p:cNvPr id="13" name="Picture 12"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7480469" y="3128434"/>
              <a:ext cx="1664208" cy="612648"/>
            </a:xfrm>
            <a:prstGeom prst="rect">
              <a:avLst/>
            </a:prstGeom>
          </p:spPr>
        </p:pic>
      </p:grpSp>
      <p:sp>
        <p:nvSpPr>
          <p:cNvPr id="2" name="Title 1"/>
          <p:cNvSpPr>
            <a:spLocks noGrp="1"/>
          </p:cNvSpPr>
          <p:nvPr>
            <p:ph type="ctrTitle"/>
          </p:nvPr>
        </p:nvSpPr>
        <p:spPr>
          <a:xfrm>
            <a:off x="1921934" y="1811863"/>
            <a:ext cx="5308866" cy="1515533"/>
          </a:xfrm>
        </p:spPr>
        <p:txBody>
          <a:bodyPr anchor="b">
            <a:noAutofit/>
          </a:bodyPr>
          <a:lstStyle>
            <a:lvl1pPr algn="ct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1921934" y="3598327"/>
            <a:ext cx="5308866" cy="1377651"/>
          </a:xfrm>
        </p:spPr>
        <p:txBody>
          <a:bodyPr anchor="t">
            <a:normAutofit/>
          </a:bodyPr>
          <a:lstStyle>
            <a:lvl1pPr marL="0" indent="0" algn="ctr">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6065417" y="5054602"/>
            <a:ext cx="673276" cy="279400"/>
          </a:xfrm>
        </p:spPr>
        <p:txBody>
          <a:bodyPr/>
          <a:lstStyle/>
          <a:p>
            <a:fld id="{A10880DD-7170-4A3D-B08E-3C65636D217B}" type="datetime1">
              <a:rPr lang="en-GB" smtClean="0"/>
              <a:t>25/05/2021</a:t>
            </a:fld>
            <a:endParaRPr lang="en-GB"/>
          </a:p>
        </p:txBody>
      </p:sp>
      <p:sp>
        <p:nvSpPr>
          <p:cNvPr id="5" name="Footer Placeholder 4"/>
          <p:cNvSpPr>
            <a:spLocks noGrp="1"/>
          </p:cNvSpPr>
          <p:nvPr>
            <p:ph type="ftr" sz="quarter" idx="11"/>
          </p:nvPr>
        </p:nvSpPr>
        <p:spPr>
          <a:xfrm>
            <a:off x="1921934" y="5054602"/>
            <a:ext cx="4064860" cy="279400"/>
          </a:xfrm>
        </p:spPr>
        <p:txBody>
          <a:bodyPr/>
          <a:lstStyle/>
          <a:p>
            <a:r>
              <a:rPr lang="en-US"/>
              <a:t>Leading education in times of crisis &amp; beyond   The British University in Dubai -  29-05-2021</a:t>
            </a:r>
            <a:endParaRPr lang="en-GB"/>
          </a:p>
        </p:txBody>
      </p:sp>
      <p:sp>
        <p:nvSpPr>
          <p:cNvPr id="6" name="Slide Number Placeholder 5"/>
          <p:cNvSpPr>
            <a:spLocks noGrp="1"/>
          </p:cNvSpPr>
          <p:nvPr>
            <p:ph type="sldNum" sz="quarter" idx="12"/>
          </p:nvPr>
        </p:nvSpPr>
        <p:spPr>
          <a:xfrm>
            <a:off x="6817317" y="5054602"/>
            <a:ext cx="413483" cy="279400"/>
          </a:xfrm>
        </p:spPr>
        <p:txBody>
          <a:bodyPr/>
          <a:lstStyle/>
          <a:p>
            <a:fld id="{1855CBD1-B85E-4A5A-B06D-C3A8230574A8}" type="slidenum">
              <a:rPr lang="en-GB" smtClean="0"/>
              <a:t>‹#›</a:t>
            </a:fld>
            <a:endParaRPr lang="en-GB"/>
          </a:p>
        </p:txBody>
      </p:sp>
      <p:cxnSp>
        <p:nvCxnSpPr>
          <p:cNvPr id="15" name="Straight Connector 14"/>
          <p:cNvCxnSpPr/>
          <p:nvPr/>
        </p:nvCxnSpPr>
        <p:spPr>
          <a:xfrm>
            <a:off x="2019825" y="3471329"/>
            <a:ext cx="511308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88135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4815415"/>
            <a:ext cx="6798734"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026260" y="1032933"/>
            <a:ext cx="7091482" cy="3361269"/>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76866" y="5382153"/>
            <a:ext cx="6798734" cy="493712"/>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7FB6F77-9EAB-41FA-87A0-1C28902AEE4F}" type="datetime1">
              <a:rPr lang="en-GB" smtClean="0"/>
              <a:t>25/05/2021</a:t>
            </a:fld>
            <a:endParaRPr lang="en-GB"/>
          </a:p>
        </p:txBody>
      </p:sp>
      <p:sp>
        <p:nvSpPr>
          <p:cNvPr id="6" name="Footer Placeholder 5"/>
          <p:cNvSpPr>
            <a:spLocks noGrp="1"/>
          </p:cNvSpPr>
          <p:nvPr>
            <p:ph type="ftr" sz="quarter" idx="11"/>
          </p:nvPr>
        </p:nvSpPr>
        <p:spPr/>
        <p:txBody>
          <a:bodyPr/>
          <a:lstStyle/>
          <a:p>
            <a:r>
              <a:rPr lang="en-US"/>
              <a:t>Leading education in times of crisis &amp; beyond   The British University in Dubai -  29-05-2021</a:t>
            </a:r>
            <a:endParaRPr lang="en-GB"/>
          </a:p>
        </p:txBody>
      </p:sp>
      <p:sp>
        <p:nvSpPr>
          <p:cNvPr id="7" name="Slide Number Placeholder 6"/>
          <p:cNvSpPr>
            <a:spLocks noGrp="1"/>
          </p:cNvSpPr>
          <p:nvPr>
            <p:ph type="sldNum" sz="quarter" idx="12"/>
          </p:nvPr>
        </p:nvSpPr>
        <p:spPr/>
        <p:txBody>
          <a:bodyPr/>
          <a:lstStyle/>
          <a:p>
            <a:fld id="{1855CBD1-B85E-4A5A-B06D-C3A8230574A8}" type="slidenum">
              <a:rPr lang="en-GB" smtClean="0"/>
              <a:t>‹#›</a:t>
            </a:fld>
            <a:endParaRPr lang="en-GB"/>
          </a:p>
        </p:txBody>
      </p:sp>
    </p:spTree>
    <p:extLst>
      <p:ext uri="{BB962C8B-B14F-4D97-AF65-F5344CB8AC3E}">
        <p14:creationId xmlns:p14="http://schemas.microsoft.com/office/powerpoint/2010/main" val="2687618178"/>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906873"/>
            <a:ext cx="6798734" cy="309786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76865" y="4275666"/>
            <a:ext cx="6798736" cy="1600202"/>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FB6F77-9EAB-41FA-87A0-1C28902AEE4F}" type="datetime1">
              <a:rPr lang="en-GB" smtClean="0"/>
              <a:t>25/05/2021</a:t>
            </a:fld>
            <a:endParaRPr lang="en-GB"/>
          </a:p>
        </p:txBody>
      </p:sp>
      <p:sp>
        <p:nvSpPr>
          <p:cNvPr id="5" name="Footer Placeholder 4"/>
          <p:cNvSpPr>
            <a:spLocks noGrp="1"/>
          </p:cNvSpPr>
          <p:nvPr>
            <p:ph type="ftr" sz="quarter" idx="11"/>
          </p:nvPr>
        </p:nvSpPr>
        <p:spPr/>
        <p:txBody>
          <a:bodyPr/>
          <a:lstStyle/>
          <a:p>
            <a:r>
              <a:rPr lang="en-US"/>
              <a:t>Leading education in times of crisis &amp; beyond   The British University in Dubai -  29-05-2021</a:t>
            </a:r>
            <a:endParaRPr lang="en-GB"/>
          </a:p>
        </p:txBody>
      </p:sp>
      <p:sp>
        <p:nvSpPr>
          <p:cNvPr id="6" name="Slide Number Placeholder 5"/>
          <p:cNvSpPr>
            <a:spLocks noGrp="1"/>
          </p:cNvSpPr>
          <p:nvPr>
            <p:ph type="sldNum" sz="quarter" idx="12"/>
          </p:nvPr>
        </p:nvSpPr>
        <p:spPr/>
        <p:txBody>
          <a:bodyPr/>
          <a:lstStyle/>
          <a:p>
            <a:fld id="{1855CBD1-B85E-4A5A-B06D-C3A8230574A8}" type="slidenum">
              <a:rPr lang="en-GB" smtClean="0"/>
              <a:t>‹#›</a:t>
            </a:fld>
            <a:endParaRPr lang="en-GB"/>
          </a:p>
        </p:txBody>
      </p:sp>
      <p:cxnSp>
        <p:nvCxnSpPr>
          <p:cNvPr id="15" name="Straight Connector 14"/>
          <p:cNvCxnSpPr/>
          <p:nvPr/>
        </p:nvCxnSpPr>
        <p:spPr>
          <a:xfrm>
            <a:off x="1278465" y="4140199"/>
            <a:ext cx="6606425"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65344236"/>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4333" y="982132"/>
            <a:ext cx="6400250" cy="2370668"/>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600200" y="3352799"/>
            <a:ext cx="5892798" cy="651933"/>
          </a:xfrm>
        </p:spPr>
        <p:txBody>
          <a:bodyPr anchor="ctr">
            <a:normAutofit/>
          </a:bodyPr>
          <a:lstStyle>
            <a:lvl1pPr marL="0" indent="0" algn="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76863" y="4343400"/>
            <a:ext cx="6798738"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FB6F77-9EAB-41FA-87A0-1C28902AEE4F}" type="datetime1">
              <a:rPr lang="en-GB" smtClean="0"/>
              <a:t>25/05/2021</a:t>
            </a:fld>
            <a:endParaRPr lang="en-GB"/>
          </a:p>
        </p:txBody>
      </p:sp>
      <p:sp>
        <p:nvSpPr>
          <p:cNvPr id="5" name="Footer Placeholder 4"/>
          <p:cNvSpPr>
            <a:spLocks noGrp="1"/>
          </p:cNvSpPr>
          <p:nvPr>
            <p:ph type="ftr" sz="quarter" idx="11"/>
          </p:nvPr>
        </p:nvSpPr>
        <p:spPr/>
        <p:txBody>
          <a:bodyPr/>
          <a:lstStyle/>
          <a:p>
            <a:r>
              <a:rPr lang="en-US"/>
              <a:t>Leading education in times of crisis &amp; beyond   The British University in Dubai -  29-05-2021</a:t>
            </a:r>
            <a:endParaRPr lang="en-GB"/>
          </a:p>
        </p:txBody>
      </p:sp>
      <p:sp>
        <p:nvSpPr>
          <p:cNvPr id="6" name="Slide Number Placeholder 5"/>
          <p:cNvSpPr>
            <a:spLocks noGrp="1"/>
          </p:cNvSpPr>
          <p:nvPr>
            <p:ph type="sldNum" sz="quarter" idx="12"/>
          </p:nvPr>
        </p:nvSpPr>
        <p:spPr/>
        <p:txBody>
          <a:bodyPr/>
          <a:lstStyle/>
          <a:p>
            <a:fld id="{1855CBD1-B85E-4A5A-B06D-C3A8230574A8}" type="slidenum">
              <a:rPr lang="en-GB" smtClean="0"/>
              <a:t>‹#›</a:t>
            </a:fld>
            <a:endParaRPr lang="en-GB"/>
          </a:p>
        </p:txBody>
      </p:sp>
      <p:sp>
        <p:nvSpPr>
          <p:cNvPr id="14" name="TextBox 13"/>
          <p:cNvSpPr txBox="1"/>
          <p:nvPr/>
        </p:nvSpPr>
        <p:spPr>
          <a:xfrm>
            <a:off x="849969" y="905362"/>
            <a:ext cx="457319" cy="584776"/>
          </a:xfrm>
          <a:prstGeom prst="rect">
            <a:avLst/>
          </a:prstGeom>
        </p:spPr>
        <p:txBody>
          <a:bodyPr vert="horz" lIns="91440" tIns="45720" rIns="91440" bIns="45720" rtlCol="0" anchor="ctr">
            <a:noAutofit/>
          </a:bodyPr>
          <a:lstStyle/>
          <a:p>
            <a:pPr lvl="0"/>
            <a:r>
              <a:rPr lang="en-US" sz="7200" dirty="0">
                <a:solidFill>
                  <a:schemeClr val="tx1"/>
                </a:solidFill>
                <a:effectLst/>
              </a:rPr>
              <a:t>“</a:t>
            </a:r>
          </a:p>
        </p:txBody>
      </p:sp>
      <p:sp>
        <p:nvSpPr>
          <p:cNvPr id="15" name="TextBox 14"/>
          <p:cNvSpPr txBox="1"/>
          <p:nvPr/>
        </p:nvSpPr>
        <p:spPr>
          <a:xfrm>
            <a:off x="7633503" y="2827870"/>
            <a:ext cx="457319" cy="584776"/>
          </a:xfrm>
          <a:prstGeom prst="rect">
            <a:avLst/>
          </a:prstGeom>
        </p:spPr>
        <p:txBody>
          <a:bodyPr vert="horz" lIns="91440" tIns="45720" rIns="91440" bIns="45720" rtlCol="0" anchor="ctr">
            <a:noAutofit/>
          </a:bodyPr>
          <a:lstStyle/>
          <a:p>
            <a:pPr lvl="0" algn="r"/>
            <a:r>
              <a:rPr lang="en-US" sz="7200" dirty="0">
                <a:solidFill>
                  <a:schemeClr val="tx1"/>
                </a:solidFill>
                <a:effectLst/>
              </a:rPr>
              <a:t>”</a:t>
            </a:r>
          </a:p>
        </p:txBody>
      </p:sp>
      <p:cxnSp>
        <p:nvCxnSpPr>
          <p:cNvPr id="19" name="Straight Connector 18"/>
          <p:cNvCxnSpPr/>
          <p:nvPr/>
        </p:nvCxnSpPr>
        <p:spPr>
          <a:xfrm>
            <a:off x="1278466" y="4140199"/>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05789855"/>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76869" y="3308581"/>
            <a:ext cx="6798728"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76868" y="4777381"/>
            <a:ext cx="6798730"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FB6F77-9EAB-41FA-87A0-1C28902AEE4F}" type="datetime1">
              <a:rPr lang="en-GB" smtClean="0"/>
              <a:t>25/05/2021</a:t>
            </a:fld>
            <a:endParaRPr lang="en-GB"/>
          </a:p>
        </p:txBody>
      </p:sp>
      <p:sp>
        <p:nvSpPr>
          <p:cNvPr id="5" name="Footer Placeholder 4"/>
          <p:cNvSpPr>
            <a:spLocks noGrp="1"/>
          </p:cNvSpPr>
          <p:nvPr>
            <p:ph type="ftr" sz="quarter" idx="11"/>
          </p:nvPr>
        </p:nvSpPr>
        <p:spPr/>
        <p:txBody>
          <a:bodyPr/>
          <a:lstStyle/>
          <a:p>
            <a:r>
              <a:rPr lang="en-US"/>
              <a:t>Leading education in times of crisis &amp; beyond   The British University in Dubai -  29-05-2021</a:t>
            </a:r>
            <a:endParaRPr lang="en-GB"/>
          </a:p>
        </p:txBody>
      </p:sp>
      <p:sp>
        <p:nvSpPr>
          <p:cNvPr id="6" name="Slide Number Placeholder 5"/>
          <p:cNvSpPr>
            <a:spLocks noGrp="1"/>
          </p:cNvSpPr>
          <p:nvPr>
            <p:ph type="sldNum" sz="quarter" idx="12"/>
          </p:nvPr>
        </p:nvSpPr>
        <p:spPr/>
        <p:txBody>
          <a:bodyPr/>
          <a:lstStyle/>
          <a:p>
            <a:fld id="{1855CBD1-B85E-4A5A-B06D-C3A8230574A8}" type="slidenum">
              <a:rPr lang="en-GB" smtClean="0"/>
              <a:t>‹#›</a:t>
            </a:fld>
            <a:endParaRPr lang="en-GB"/>
          </a:p>
        </p:txBody>
      </p:sp>
    </p:spTree>
    <p:extLst>
      <p:ext uri="{BB962C8B-B14F-4D97-AF65-F5344CB8AC3E}">
        <p14:creationId xmlns:p14="http://schemas.microsoft.com/office/powerpoint/2010/main" val="1569945431"/>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409416" y="982132"/>
            <a:ext cx="6325168" cy="2243668"/>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8" name="Text Placeholder 2"/>
          <p:cNvSpPr>
            <a:spLocks noGrp="1"/>
          </p:cNvSpPr>
          <p:nvPr>
            <p:ph type="body" idx="13"/>
          </p:nvPr>
        </p:nvSpPr>
        <p:spPr>
          <a:xfrm>
            <a:off x="1176868" y="3639312"/>
            <a:ext cx="6798730" cy="886968"/>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3" name="Text Placeholder 2"/>
          <p:cNvSpPr>
            <a:spLocks noGrp="1"/>
          </p:cNvSpPr>
          <p:nvPr>
            <p:ph type="body" idx="1"/>
          </p:nvPr>
        </p:nvSpPr>
        <p:spPr>
          <a:xfrm>
            <a:off x="1176865" y="4529667"/>
            <a:ext cx="6798736" cy="13462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FB6F77-9EAB-41FA-87A0-1C28902AEE4F}" type="datetime1">
              <a:rPr lang="en-GB" smtClean="0"/>
              <a:t>25/05/2021</a:t>
            </a:fld>
            <a:endParaRPr lang="en-GB"/>
          </a:p>
        </p:txBody>
      </p:sp>
      <p:sp>
        <p:nvSpPr>
          <p:cNvPr id="5" name="Footer Placeholder 4"/>
          <p:cNvSpPr>
            <a:spLocks noGrp="1"/>
          </p:cNvSpPr>
          <p:nvPr>
            <p:ph type="ftr" sz="quarter" idx="11"/>
          </p:nvPr>
        </p:nvSpPr>
        <p:spPr/>
        <p:txBody>
          <a:bodyPr/>
          <a:lstStyle/>
          <a:p>
            <a:r>
              <a:rPr lang="en-US"/>
              <a:t>Leading education in times of crisis &amp; beyond   The British University in Dubai -  29-05-2021</a:t>
            </a:r>
            <a:endParaRPr lang="en-GB"/>
          </a:p>
        </p:txBody>
      </p:sp>
      <p:sp>
        <p:nvSpPr>
          <p:cNvPr id="6" name="Slide Number Placeholder 5"/>
          <p:cNvSpPr>
            <a:spLocks noGrp="1"/>
          </p:cNvSpPr>
          <p:nvPr>
            <p:ph type="sldNum" sz="quarter" idx="12"/>
          </p:nvPr>
        </p:nvSpPr>
        <p:spPr/>
        <p:txBody>
          <a:bodyPr/>
          <a:lstStyle/>
          <a:p>
            <a:fld id="{1855CBD1-B85E-4A5A-B06D-C3A8230574A8}" type="slidenum">
              <a:rPr lang="en-GB" smtClean="0"/>
              <a:t>‹#›</a:t>
            </a:fld>
            <a:endParaRPr lang="en-GB"/>
          </a:p>
        </p:txBody>
      </p:sp>
      <p:sp>
        <p:nvSpPr>
          <p:cNvPr id="12" name="TextBox 11"/>
          <p:cNvSpPr txBox="1"/>
          <p:nvPr/>
        </p:nvSpPr>
        <p:spPr>
          <a:xfrm>
            <a:off x="878060" y="896895"/>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7649796" y="2607728"/>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278466" y="342900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84692316"/>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76865" y="982131"/>
            <a:ext cx="6798734" cy="2294467"/>
          </a:xfrm>
        </p:spPr>
        <p:txBody>
          <a:bodyPr vert="horz" lIns="91440" tIns="45720" rIns="91440" bIns="45720" rtlCol="0" anchor="ctr">
            <a:normAutofit/>
          </a:bodyPr>
          <a:lstStyle>
            <a:lvl1pPr>
              <a:defRPr lang="en-US" sz="3200" b="0" dirty="0"/>
            </a:lvl1pPr>
          </a:lstStyle>
          <a:p>
            <a:pPr marL="0" lvl="0"/>
            <a:r>
              <a:rPr lang="en-US"/>
              <a:t>Click to edit Master title style</a:t>
            </a:r>
            <a:endParaRPr lang="en-US" dirty="0"/>
          </a:p>
        </p:txBody>
      </p:sp>
      <p:sp>
        <p:nvSpPr>
          <p:cNvPr id="14" name="Text Placeholder 2"/>
          <p:cNvSpPr>
            <a:spLocks noGrp="1"/>
          </p:cNvSpPr>
          <p:nvPr>
            <p:ph type="body" idx="13"/>
          </p:nvPr>
        </p:nvSpPr>
        <p:spPr>
          <a:xfrm>
            <a:off x="1176868" y="3566160"/>
            <a:ext cx="6798730" cy="905256"/>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3" name="Text Placeholder 2"/>
          <p:cNvSpPr>
            <a:spLocks noGrp="1"/>
          </p:cNvSpPr>
          <p:nvPr>
            <p:ph type="body" idx="1"/>
          </p:nvPr>
        </p:nvSpPr>
        <p:spPr>
          <a:xfrm>
            <a:off x="1176866" y="4470400"/>
            <a:ext cx="6798734" cy="1405467"/>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FB6F77-9EAB-41FA-87A0-1C28902AEE4F}" type="datetime1">
              <a:rPr lang="en-GB" smtClean="0"/>
              <a:t>25/05/2021</a:t>
            </a:fld>
            <a:endParaRPr lang="en-GB"/>
          </a:p>
        </p:txBody>
      </p:sp>
      <p:sp>
        <p:nvSpPr>
          <p:cNvPr id="5" name="Footer Placeholder 4"/>
          <p:cNvSpPr>
            <a:spLocks noGrp="1"/>
          </p:cNvSpPr>
          <p:nvPr>
            <p:ph type="ftr" sz="quarter" idx="11"/>
          </p:nvPr>
        </p:nvSpPr>
        <p:spPr/>
        <p:txBody>
          <a:bodyPr/>
          <a:lstStyle/>
          <a:p>
            <a:r>
              <a:rPr lang="en-US"/>
              <a:t>Leading education in times of crisis &amp; beyond   The British University in Dubai -  29-05-2021</a:t>
            </a:r>
            <a:endParaRPr lang="en-GB"/>
          </a:p>
        </p:txBody>
      </p:sp>
      <p:sp>
        <p:nvSpPr>
          <p:cNvPr id="6" name="Slide Number Placeholder 5"/>
          <p:cNvSpPr>
            <a:spLocks noGrp="1"/>
          </p:cNvSpPr>
          <p:nvPr>
            <p:ph type="sldNum" sz="quarter" idx="12"/>
          </p:nvPr>
        </p:nvSpPr>
        <p:spPr/>
        <p:txBody>
          <a:bodyPr/>
          <a:lstStyle/>
          <a:p>
            <a:fld id="{1855CBD1-B85E-4A5A-B06D-C3A8230574A8}" type="slidenum">
              <a:rPr lang="en-GB" smtClean="0"/>
              <a:t>‹#›</a:t>
            </a:fld>
            <a:endParaRPr lang="en-GB"/>
          </a:p>
        </p:txBody>
      </p:sp>
      <p:cxnSp>
        <p:nvCxnSpPr>
          <p:cNvPr id="15" name="Straight Connector 14"/>
          <p:cNvCxnSpPr/>
          <p:nvPr/>
        </p:nvCxnSpPr>
        <p:spPr>
          <a:xfrm>
            <a:off x="1278469" y="3429000"/>
            <a:ext cx="6606421"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13934747"/>
      </p:ext>
    </p:extLst>
  </p:cSld>
  <p:clrMapOvr>
    <a:masterClrMapping/>
  </p:clrMapOvr>
  <p:hf sldNum="0"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176865" y="2490135"/>
            <a:ext cx="6798736" cy="338573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62DF82-ED85-4D95-9AE5-EDBD9FF0C685}" type="datetime1">
              <a:rPr lang="en-GB" smtClean="0"/>
              <a:t>25/05/2021</a:t>
            </a:fld>
            <a:endParaRPr lang="en-GB"/>
          </a:p>
        </p:txBody>
      </p:sp>
      <p:sp>
        <p:nvSpPr>
          <p:cNvPr id="5" name="Footer Placeholder 4"/>
          <p:cNvSpPr>
            <a:spLocks noGrp="1"/>
          </p:cNvSpPr>
          <p:nvPr>
            <p:ph type="ftr" sz="quarter" idx="11"/>
          </p:nvPr>
        </p:nvSpPr>
        <p:spPr/>
        <p:txBody>
          <a:bodyPr/>
          <a:lstStyle/>
          <a:p>
            <a:r>
              <a:rPr lang="en-US"/>
              <a:t>Leading education in times of crisis &amp; beyond   The British University in Dubai -  29-05-2021</a:t>
            </a:r>
            <a:endParaRPr lang="en-GB"/>
          </a:p>
        </p:txBody>
      </p:sp>
      <p:sp>
        <p:nvSpPr>
          <p:cNvPr id="6" name="Slide Number Placeholder 5"/>
          <p:cNvSpPr>
            <a:spLocks noGrp="1"/>
          </p:cNvSpPr>
          <p:nvPr>
            <p:ph type="sldNum" sz="quarter" idx="12"/>
          </p:nvPr>
        </p:nvSpPr>
        <p:spPr/>
        <p:txBody>
          <a:bodyPr/>
          <a:lstStyle/>
          <a:p>
            <a:fld id="{1855CBD1-B85E-4A5A-B06D-C3A8230574A8}" type="slidenum">
              <a:rPr lang="en-GB" smtClean="0"/>
              <a:t>‹#›</a:t>
            </a:fld>
            <a:endParaRPr lang="en-GB"/>
          </a:p>
        </p:txBody>
      </p:sp>
      <p:cxnSp>
        <p:nvCxnSpPr>
          <p:cNvPr id="14" name="Straight Connector 13"/>
          <p:cNvCxnSpPr/>
          <p:nvPr/>
        </p:nvCxnSpPr>
        <p:spPr>
          <a:xfrm>
            <a:off x="1278466" y="2354670"/>
            <a:ext cx="660642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409891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56667" y="906873"/>
            <a:ext cx="1618930" cy="496899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76867" y="906873"/>
            <a:ext cx="4915509" cy="496899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AAC42F-A7A2-4F75-BA93-C0578205B224}" type="datetime1">
              <a:rPr lang="en-GB" smtClean="0"/>
              <a:t>25/05/2021</a:t>
            </a:fld>
            <a:endParaRPr lang="en-GB"/>
          </a:p>
        </p:txBody>
      </p:sp>
      <p:sp>
        <p:nvSpPr>
          <p:cNvPr id="5" name="Footer Placeholder 4"/>
          <p:cNvSpPr>
            <a:spLocks noGrp="1"/>
          </p:cNvSpPr>
          <p:nvPr>
            <p:ph type="ftr" sz="quarter" idx="11"/>
          </p:nvPr>
        </p:nvSpPr>
        <p:spPr/>
        <p:txBody>
          <a:bodyPr/>
          <a:lstStyle/>
          <a:p>
            <a:r>
              <a:rPr lang="en-US"/>
              <a:t>Leading education in times of crisis &amp; beyond   The British University in Dubai -  29-05-2021</a:t>
            </a:r>
            <a:endParaRPr lang="en-GB"/>
          </a:p>
        </p:txBody>
      </p:sp>
      <p:sp>
        <p:nvSpPr>
          <p:cNvPr id="6" name="Slide Number Placeholder 5"/>
          <p:cNvSpPr>
            <a:spLocks noGrp="1"/>
          </p:cNvSpPr>
          <p:nvPr>
            <p:ph type="sldNum" sz="quarter" idx="12"/>
          </p:nvPr>
        </p:nvSpPr>
        <p:spPr/>
        <p:txBody>
          <a:bodyPr/>
          <a:lstStyle/>
          <a:p>
            <a:fld id="{1855CBD1-B85E-4A5A-B06D-C3A8230574A8}" type="slidenum">
              <a:rPr lang="en-GB" smtClean="0"/>
              <a:t>‹#›</a:t>
            </a:fld>
            <a:endParaRPr lang="en-GB"/>
          </a:p>
        </p:txBody>
      </p:sp>
      <p:cxnSp>
        <p:nvCxnSpPr>
          <p:cNvPr id="14" name="Straight Connector 13"/>
          <p:cNvCxnSpPr/>
          <p:nvPr/>
        </p:nvCxnSpPr>
        <p:spPr>
          <a:xfrm>
            <a:off x="6245512" y="906873"/>
            <a:ext cx="0" cy="4968993"/>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24563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7" name="Straight Connector 6"/>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D220D-AB88-4845-8774-65D2CD3A2427}" type="datetime1">
              <a:rPr lang="en-GB" smtClean="0"/>
              <a:t>25/05/2021</a:t>
            </a:fld>
            <a:endParaRPr lang="en-GB"/>
          </a:p>
        </p:txBody>
      </p:sp>
      <p:sp>
        <p:nvSpPr>
          <p:cNvPr id="5" name="Footer Placeholder 4"/>
          <p:cNvSpPr>
            <a:spLocks noGrp="1"/>
          </p:cNvSpPr>
          <p:nvPr>
            <p:ph type="ftr" sz="quarter" idx="11"/>
          </p:nvPr>
        </p:nvSpPr>
        <p:spPr/>
        <p:txBody>
          <a:bodyPr/>
          <a:lstStyle/>
          <a:p>
            <a:r>
              <a:rPr lang="en-US"/>
              <a:t>Leading education in times of crisis &amp; beyond   The British University in Dubai -  29-05-2021</a:t>
            </a:r>
            <a:endParaRPr lang="en-GB"/>
          </a:p>
        </p:txBody>
      </p:sp>
      <p:sp>
        <p:nvSpPr>
          <p:cNvPr id="6" name="Slide Number Placeholder 5"/>
          <p:cNvSpPr>
            <a:spLocks noGrp="1"/>
          </p:cNvSpPr>
          <p:nvPr>
            <p:ph type="sldNum" sz="quarter" idx="12"/>
          </p:nvPr>
        </p:nvSpPr>
        <p:spPr/>
        <p:txBody>
          <a:bodyPr/>
          <a:lstStyle/>
          <a:p>
            <a:fld id="{1855CBD1-B85E-4A5A-B06D-C3A8230574A8}" type="slidenum">
              <a:rPr lang="en-GB" smtClean="0"/>
              <a:t>‹#›</a:t>
            </a:fld>
            <a:endParaRPr lang="en-GB"/>
          </a:p>
        </p:txBody>
      </p:sp>
    </p:spTree>
    <p:extLst>
      <p:ext uri="{BB962C8B-B14F-4D97-AF65-F5344CB8AC3E}">
        <p14:creationId xmlns:p14="http://schemas.microsoft.com/office/powerpoint/2010/main" val="4157974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78465" y="1641413"/>
            <a:ext cx="6595534" cy="1822514"/>
          </a:xfrm>
        </p:spPr>
        <p:txBody>
          <a:bodyPr anchor="b">
            <a:normAutofit/>
          </a:bodyPr>
          <a:lstStyle>
            <a:lvl1pPr algn="ct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278465" y="3734859"/>
            <a:ext cx="6595534" cy="1090015"/>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BDB768-8C47-497A-8B1D-9DF2BC408619}" type="datetime1">
              <a:rPr lang="en-GB" smtClean="0"/>
              <a:t>25/05/2021</a:t>
            </a:fld>
            <a:endParaRPr lang="en-GB"/>
          </a:p>
        </p:txBody>
      </p:sp>
      <p:sp>
        <p:nvSpPr>
          <p:cNvPr id="5" name="Footer Placeholder 4"/>
          <p:cNvSpPr>
            <a:spLocks noGrp="1"/>
          </p:cNvSpPr>
          <p:nvPr>
            <p:ph type="ftr" sz="quarter" idx="11"/>
          </p:nvPr>
        </p:nvSpPr>
        <p:spPr/>
        <p:txBody>
          <a:bodyPr/>
          <a:lstStyle/>
          <a:p>
            <a:r>
              <a:rPr lang="en-US"/>
              <a:t>Leading education in times of crisis &amp; beyond   The British University in Dubai -  29-05-2021</a:t>
            </a:r>
            <a:endParaRPr lang="en-GB"/>
          </a:p>
        </p:txBody>
      </p:sp>
      <p:sp>
        <p:nvSpPr>
          <p:cNvPr id="6" name="Slide Number Placeholder 5"/>
          <p:cNvSpPr>
            <a:spLocks noGrp="1"/>
          </p:cNvSpPr>
          <p:nvPr>
            <p:ph type="sldNum" sz="quarter" idx="12"/>
          </p:nvPr>
        </p:nvSpPr>
        <p:spPr/>
        <p:txBody>
          <a:bodyPr/>
          <a:lstStyle/>
          <a:p>
            <a:fld id="{1855CBD1-B85E-4A5A-B06D-C3A8230574A8}" type="slidenum">
              <a:rPr lang="en-GB" smtClean="0"/>
              <a:t>‹#›</a:t>
            </a:fld>
            <a:endParaRPr lang="en-GB"/>
          </a:p>
        </p:txBody>
      </p:sp>
      <p:cxnSp>
        <p:nvCxnSpPr>
          <p:cNvPr id="31" name="Straight Connector 30"/>
          <p:cNvCxnSpPr/>
          <p:nvPr/>
        </p:nvCxnSpPr>
        <p:spPr>
          <a:xfrm>
            <a:off x="1278466" y="3599392"/>
            <a:ext cx="659553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73919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8" name="Straight Connector 7"/>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76866" y="915337"/>
            <a:ext cx="6798734" cy="130386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176866" y="2487168"/>
            <a:ext cx="3337560" cy="344728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5152" y="2487168"/>
            <a:ext cx="3337560" cy="344728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2E82964-7BFF-45FE-9DAB-38FEA3DD8662}" type="datetime1">
              <a:rPr lang="en-GB" smtClean="0"/>
              <a:t>25/05/2021</a:t>
            </a:fld>
            <a:endParaRPr lang="en-GB"/>
          </a:p>
        </p:txBody>
      </p:sp>
      <p:sp>
        <p:nvSpPr>
          <p:cNvPr id="6" name="Footer Placeholder 5"/>
          <p:cNvSpPr>
            <a:spLocks noGrp="1"/>
          </p:cNvSpPr>
          <p:nvPr>
            <p:ph type="ftr" sz="quarter" idx="11"/>
          </p:nvPr>
        </p:nvSpPr>
        <p:spPr/>
        <p:txBody>
          <a:bodyPr/>
          <a:lstStyle/>
          <a:p>
            <a:r>
              <a:rPr lang="en-US"/>
              <a:t>Leading education in times of crisis &amp; beyond   The British University in Dubai -  29-05-2021</a:t>
            </a:r>
            <a:endParaRPr lang="en-GB"/>
          </a:p>
        </p:txBody>
      </p:sp>
      <p:sp>
        <p:nvSpPr>
          <p:cNvPr id="7" name="Slide Number Placeholder 6"/>
          <p:cNvSpPr>
            <a:spLocks noGrp="1"/>
          </p:cNvSpPr>
          <p:nvPr>
            <p:ph type="sldNum" sz="quarter" idx="12"/>
          </p:nvPr>
        </p:nvSpPr>
        <p:spPr/>
        <p:txBody>
          <a:bodyPr/>
          <a:lstStyle/>
          <a:p>
            <a:fld id="{1855CBD1-B85E-4A5A-B06D-C3A8230574A8}" type="slidenum">
              <a:rPr lang="en-GB" smtClean="0"/>
              <a:t>‹#›</a:t>
            </a:fld>
            <a:endParaRPr lang="en-GB"/>
          </a:p>
        </p:txBody>
      </p:sp>
    </p:spTree>
    <p:extLst>
      <p:ext uri="{BB962C8B-B14F-4D97-AF65-F5344CB8AC3E}">
        <p14:creationId xmlns:p14="http://schemas.microsoft.com/office/powerpoint/2010/main" val="2267168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76868"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76868" y="3243263"/>
            <a:ext cx="3337560" cy="270662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1832"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1832" y="3243263"/>
            <a:ext cx="3337560" cy="270662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E9AE061-09F1-430E-98F1-353B07B20DA0}" type="datetime1">
              <a:rPr lang="en-GB" smtClean="0"/>
              <a:t>25/05/2021</a:t>
            </a:fld>
            <a:endParaRPr lang="en-GB"/>
          </a:p>
        </p:txBody>
      </p:sp>
      <p:sp>
        <p:nvSpPr>
          <p:cNvPr id="8" name="Footer Placeholder 7"/>
          <p:cNvSpPr>
            <a:spLocks noGrp="1"/>
          </p:cNvSpPr>
          <p:nvPr>
            <p:ph type="ftr" sz="quarter" idx="11"/>
          </p:nvPr>
        </p:nvSpPr>
        <p:spPr/>
        <p:txBody>
          <a:bodyPr/>
          <a:lstStyle/>
          <a:p>
            <a:r>
              <a:rPr lang="en-US"/>
              <a:t>Leading education in times of crisis &amp; beyond   The British University in Dubai -  29-05-2021</a:t>
            </a:r>
            <a:endParaRPr lang="en-GB"/>
          </a:p>
        </p:txBody>
      </p:sp>
      <p:sp>
        <p:nvSpPr>
          <p:cNvPr id="9" name="Slide Number Placeholder 8"/>
          <p:cNvSpPr>
            <a:spLocks noGrp="1"/>
          </p:cNvSpPr>
          <p:nvPr>
            <p:ph type="sldNum" sz="quarter" idx="12"/>
          </p:nvPr>
        </p:nvSpPr>
        <p:spPr/>
        <p:txBody>
          <a:bodyPr/>
          <a:lstStyle/>
          <a:p>
            <a:fld id="{1855CBD1-B85E-4A5A-B06D-C3A8230574A8}" type="slidenum">
              <a:rPr lang="en-GB" smtClean="0"/>
              <a:t>‹#›</a:t>
            </a:fld>
            <a:endParaRPr lang="en-GB"/>
          </a:p>
        </p:txBody>
      </p:sp>
      <p:cxnSp>
        <p:nvCxnSpPr>
          <p:cNvPr id="41" name="Straight Connector 40"/>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50328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76865" y="915337"/>
            <a:ext cx="6798735" cy="1303867"/>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3D64511-BA02-42C4-AC81-E1A357E69A32}" type="datetime1">
              <a:rPr lang="en-GB" smtClean="0"/>
              <a:t>25/05/2021</a:t>
            </a:fld>
            <a:endParaRPr lang="en-GB"/>
          </a:p>
        </p:txBody>
      </p:sp>
      <p:sp>
        <p:nvSpPr>
          <p:cNvPr id="4" name="Footer Placeholder 3"/>
          <p:cNvSpPr>
            <a:spLocks noGrp="1"/>
          </p:cNvSpPr>
          <p:nvPr>
            <p:ph type="ftr" sz="quarter" idx="11"/>
          </p:nvPr>
        </p:nvSpPr>
        <p:spPr/>
        <p:txBody>
          <a:bodyPr/>
          <a:lstStyle/>
          <a:p>
            <a:r>
              <a:rPr lang="en-US"/>
              <a:t>Leading education in times of crisis &amp; beyond   The British University in Dubai -  29-05-2021</a:t>
            </a:r>
            <a:endParaRPr lang="en-GB"/>
          </a:p>
        </p:txBody>
      </p:sp>
      <p:sp>
        <p:nvSpPr>
          <p:cNvPr id="5" name="Slide Number Placeholder 4"/>
          <p:cNvSpPr>
            <a:spLocks noGrp="1"/>
          </p:cNvSpPr>
          <p:nvPr>
            <p:ph type="sldNum" sz="quarter" idx="12"/>
          </p:nvPr>
        </p:nvSpPr>
        <p:spPr/>
        <p:txBody>
          <a:bodyPr/>
          <a:lstStyle/>
          <a:p>
            <a:fld id="{1855CBD1-B85E-4A5A-B06D-C3A8230574A8}" type="slidenum">
              <a:rPr lang="en-GB" smtClean="0"/>
              <a:t>‹#›</a:t>
            </a:fld>
            <a:endParaRPr lang="en-GB"/>
          </a:p>
        </p:txBody>
      </p:sp>
      <p:cxnSp>
        <p:nvCxnSpPr>
          <p:cNvPr id="14" name="Straight Connector 13"/>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90202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FEE370-7CF4-4DBD-95A5-BCFB4FE75A8C}" type="datetime1">
              <a:rPr lang="en-GB" smtClean="0"/>
              <a:t>25/05/2021</a:t>
            </a:fld>
            <a:endParaRPr lang="en-GB"/>
          </a:p>
        </p:txBody>
      </p:sp>
      <p:sp>
        <p:nvSpPr>
          <p:cNvPr id="3" name="Footer Placeholder 2"/>
          <p:cNvSpPr>
            <a:spLocks noGrp="1"/>
          </p:cNvSpPr>
          <p:nvPr>
            <p:ph type="ftr" sz="quarter" idx="11"/>
          </p:nvPr>
        </p:nvSpPr>
        <p:spPr/>
        <p:txBody>
          <a:bodyPr/>
          <a:lstStyle/>
          <a:p>
            <a:r>
              <a:rPr lang="en-US"/>
              <a:t>Leading education in times of crisis &amp; beyond   The British University in Dubai -  29-05-2021</a:t>
            </a:r>
            <a:endParaRPr lang="en-GB"/>
          </a:p>
        </p:txBody>
      </p:sp>
      <p:sp>
        <p:nvSpPr>
          <p:cNvPr id="4" name="Slide Number Placeholder 3"/>
          <p:cNvSpPr>
            <a:spLocks noGrp="1"/>
          </p:cNvSpPr>
          <p:nvPr>
            <p:ph type="sldNum" sz="quarter" idx="12"/>
          </p:nvPr>
        </p:nvSpPr>
        <p:spPr/>
        <p:txBody>
          <a:bodyPr/>
          <a:lstStyle/>
          <a:p>
            <a:fld id="{1855CBD1-B85E-4A5A-B06D-C3A8230574A8}" type="slidenum">
              <a:rPr lang="en-GB" smtClean="0"/>
              <a:t>‹#›</a:t>
            </a:fld>
            <a:endParaRPr lang="en-GB"/>
          </a:p>
        </p:txBody>
      </p:sp>
    </p:spTree>
    <p:extLst>
      <p:ext uri="{BB962C8B-B14F-4D97-AF65-F5344CB8AC3E}">
        <p14:creationId xmlns:p14="http://schemas.microsoft.com/office/powerpoint/2010/main" val="748034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388534"/>
            <a:ext cx="2536798"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4120062" y="982132"/>
            <a:ext cx="3855539" cy="4893735"/>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76865" y="3031065"/>
            <a:ext cx="2536798"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1F63C3C-81BB-42F3-AD8B-A5B92DBBC881}" type="datetime1">
              <a:rPr lang="en-GB" smtClean="0"/>
              <a:t>25/05/2021</a:t>
            </a:fld>
            <a:endParaRPr lang="en-GB"/>
          </a:p>
        </p:txBody>
      </p:sp>
      <p:sp>
        <p:nvSpPr>
          <p:cNvPr id="6" name="Footer Placeholder 5"/>
          <p:cNvSpPr>
            <a:spLocks noGrp="1"/>
          </p:cNvSpPr>
          <p:nvPr>
            <p:ph type="ftr" sz="quarter" idx="11"/>
          </p:nvPr>
        </p:nvSpPr>
        <p:spPr/>
        <p:txBody>
          <a:bodyPr/>
          <a:lstStyle/>
          <a:p>
            <a:r>
              <a:rPr lang="en-US"/>
              <a:t>Leading education in times of crisis &amp; beyond   The British University in Dubai -  29-05-2021</a:t>
            </a:r>
            <a:endParaRPr lang="en-GB"/>
          </a:p>
        </p:txBody>
      </p:sp>
      <p:sp>
        <p:nvSpPr>
          <p:cNvPr id="7" name="Slide Number Placeholder 6"/>
          <p:cNvSpPr>
            <a:spLocks noGrp="1"/>
          </p:cNvSpPr>
          <p:nvPr>
            <p:ph type="sldNum" sz="quarter" idx="12"/>
          </p:nvPr>
        </p:nvSpPr>
        <p:spPr/>
        <p:txBody>
          <a:bodyPr/>
          <a:lstStyle/>
          <a:p>
            <a:fld id="{1855CBD1-B85E-4A5A-B06D-C3A8230574A8}" type="slidenum">
              <a:rPr lang="en-GB" smtClean="0"/>
              <a:t>‹#›</a:t>
            </a:fld>
            <a:endParaRPr lang="en-GB"/>
          </a:p>
        </p:txBody>
      </p:sp>
      <p:cxnSp>
        <p:nvCxnSpPr>
          <p:cNvPr id="16" name="Straight Connector 15"/>
          <p:cNvCxnSpPr/>
          <p:nvPr/>
        </p:nvCxnSpPr>
        <p:spPr>
          <a:xfrm>
            <a:off x="1278466" y="2912533"/>
            <a:ext cx="233359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05486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883832"/>
            <a:ext cx="3632202" cy="1371600"/>
          </a:xfrm>
        </p:spPr>
        <p:txBody>
          <a:bodyPr anchor="b">
            <a:normAutofit/>
          </a:bodyPr>
          <a:lstStyle>
            <a:lvl1pPr algn="ctr">
              <a:defRPr sz="2400" b="0"/>
            </a:lvl1pPr>
          </a:lstStyle>
          <a:p>
            <a:r>
              <a:rPr lang="en-US"/>
              <a:t>Click to edit Master title style</a:t>
            </a:r>
            <a:endParaRPr lang="en-US" dirty="0"/>
          </a:p>
        </p:txBody>
      </p:sp>
      <p:sp>
        <p:nvSpPr>
          <p:cNvPr id="17" name="Picture Placeholder 2"/>
          <p:cNvSpPr>
            <a:spLocks noGrp="1" noChangeAspect="1"/>
          </p:cNvSpPr>
          <p:nvPr>
            <p:ph type="pic" idx="1"/>
          </p:nvPr>
        </p:nvSpPr>
        <p:spPr>
          <a:xfrm>
            <a:off x="5183069" y="1032933"/>
            <a:ext cx="2929463" cy="4792136"/>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76865" y="3255432"/>
            <a:ext cx="3632201" cy="1828800"/>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D283FDC-1054-4275-8AF9-B561B730747D}" type="datetime1">
              <a:rPr lang="en-GB" smtClean="0"/>
              <a:t>25/05/2021</a:t>
            </a:fld>
            <a:endParaRPr lang="en-GB"/>
          </a:p>
        </p:txBody>
      </p:sp>
      <p:sp>
        <p:nvSpPr>
          <p:cNvPr id="6" name="Footer Placeholder 5"/>
          <p:cNvSpPr>
            <a:spLocks noGrp="1"/>
          </p:cNvSpPr>
          <p:nvPr>
            <p:ph type="ftr" sz="quarter" idx="11"/>
          </p:nvPr>
        </p:nvSpPr>
        <p:spPr/>
        <p:txBody>
          <a:bodyPr/>
          <a:lstStyle/>
          <a:p>
            <a:r>
              <a:rPr lang="en-US"/>
              <a:t>Leading education in times of crisis &amp; beyond   The British University in Dubai -  29-05-2021</a:t>
            </a:r>
            <a:endParaRPr lang="en-GB"/>
          </a:p>
        </p:txBody>
      </p:sp>
      <p:sp>
        <p:nvSpPr>
          <p:cNvPr id="7" name="Slide Number Placeholder 6"/>
          <p:cNvSpPr>
            <a:spLocks noGrp="1"/>
          </p:cNvSpPr>
          <p:nvPr>
            <p:ph type="sldNum" sz="quarter" idx="12"/>
          </p:nvPr>
        </p:nvSpPr>
        <p:spPr/>
        <p:txBody>
          <a:bodyPr/>
          <a:lstStyle/>
          <a:p>
            <a:fld id="{1855CBD1-B85E-4A5A-B06D-C3A8230574A8}" type="slidenum">
              <a:rPr lang="en-GB" smtClean="0"/>
              <a:t>‹#›</a:t>
            </a:fld>
            <a:endParaRPr lang="en-GB"/>
          </a:p>
        </p:txBody>
      </p:sp>
    </p:spTree>
    <p:extLst>
      <p:ext uri="{BB962C8B-B14F-4D97-AF65-F5344CB8AC3E}">
        <p14:creationId xmlns:p14="http://schemas.microsoft.com/office/powerpoint/2010/main" val="2220391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0" y="0"/>
            <a:ext cx="9152467" cy="6858000"/>
            <a:chOff x="0" y="0"/>
            <a:chExt cx="9152467" cy="6858000"/>
          </a:xfrm>
        </p:grpSpPr>
        <p:pic>
          <p:nvPicPr>
            <p:cNvPr id="8" name="Picture 7" descr="SD-PanelContent.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9" name="Rectangle 8"/>
            <p:cNvSpPr/>
            <p:nvPr/>
          </p:nvSpPr>
          <p:spPr>
            <a:xfrm>
              <a:off x="553888" y="542807"/>
              <a:ext cx="8039776" cy="5756392"/>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0" y="3128434"/>
              <a:ext cx="685800" cy="606425"/>
            </a:xfrm>
            <a:prstGeom prst="rect">
              <a:avLst/>
            </a:prstGeom>
          </p:spPr>
        </p:pic>
        <p:pic>
          <p:nvPicPr>
            <p:cNvPr id="11" name="Picture 10"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8466667" y="3128434"/>
              <a:ext cx="685800" cy="606425"/>
            </a:xfrm>
            <a:prstGeom prst="rect">
              <a:avLst/>
            </a:prstGeom>
          </p:spPr>
        </p:pic>
      </p:grpSp>
      <p:sp>
        <p:nvSpPr>
          <p:cNvPr id="2" name="Title Placeholder 1"/>
          <p:cNvSpPr>
            <a:spLocks noGrp="1"/>
          </p:cNvSpPr>
          <p:nvPr>
            <p:ph type="title"/>
          </p:nvPr>
        </p:nvSpPr>
        <p:spPr>
          <a:xfrm>
            <a:off x="1176866" y="915337"/>
            <a:ext cx="6798734" cy="13038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76865" y="2490135"/>
            <a:ext cx="6798736" cy="3444997"/>
          </a:xfrm>
          <a:prstGeom prst="rect">
            <a:avLst/>
          </a:prstGeom>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356670" y="5960533"/>
            <a:ext cx="1148283"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7FB6F77-9EAB-41FA-87A0-1C28902AEE4F}" type="datetime1">
              <a:rPr lang="en-GB" smtClean="0"/>
              <a:t>25/05/2021</a:t>
            </a:fld>
            <a:endParaRPr lang="en-GB"/>
          </a:p>
        </p:txBody>
      </p:sp>
      <p:sp>
        <p:nvSpPr>
          <p:cNvPr id="5" name="Footer Placeholder 4"/>
          <p:cNvSpPr>
            <a:spLocks noGrp="1"/>
          </p:cNvSpPr>
          <p:nvPr>
            <p:ph type="ftr" sz="quarter" idx="3"/>
          </p:nvPr>
        </p:nvSpPr>
        <p:spPr>
          <a:xfrm>
            <a:off x="1176865" y="5960533"/>
            <a:ext cx="5104667"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r>
              <a:rPr lang="en-US"/>
              <a:t>Leading education in times of crisis &amp; beyond   The British University in Dubai -  29-05-2021</a:t>
            </a:r>
            <a:endParaRPr lang="en-GB"/>
          </a:p>
        </p:txBody>
      </p:sp>
      <p:sp>
        <p:nvSpPr>
          <p:cNvPr id="6" name="Slide Number Placeholder 5"/>
          <p:cNvSpPr>
            <a:spLocks noGrp="1"/>
          </p:cNvSpPr>
          <p:nvPr>
            <p:ph type="sldNum" sz="quarter" idx="4"/>
          </p:nvPr>
        </p:nvSpPr>
        <p:spPr>
          <a:xfrm>
            <a:off x="7580091" y="5960533"/>
            <a:ext cx="39551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855CBD1-B85E-4A5A-B06D-C3A8230574A8}" type="slidenum">
              <a:rPr lang="en-GB" smtClean="0"/>
              <a:t>‹#›</a:t>
            </a:fld>
            <a:endParaRPr lang="en-GB"/>
          </a:p>
        </p:txBody>
      </p:sp>
    </p:spTree>
    <p:extLst>
      <p:ext uri="{BB962C8B-B14F-4D97-AF65-F5344CB8AC3E}">
        <p14:creationId xmlns:p14="http://schemas.microsoft.com/office/powerpoint/2010/main" val="1018816688"/>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 id="2147483761" r:id="rId17"/>
  </p:sldLayoutIdLst>
  <p:hf sldNum="0" hdr="0" dt="0"/>
  <p:txStyles>
    <p:titleStyle>
      <a:lvl1pPr algn="ctr" defTabSz="457200" rtl="0" eaLnBrk="1" latinLnBrk="0" hangingPunct="1">
        <a:spcBef>
          <a:spcPct val="0"/>
        </a:spcBef>
        <a:buNone/>
        <a:defRPr sz="40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6400" y="1523998"/>
            <a:ext cx="5943600" cy="1504952"/>
          </a:xfrm>
        </p:spPr>
        <p:txBody>
          <a:bodyPr/>
          <a:lstStyle/>
          <a:p>
            <a:r>
              <a:rPr lang="en-US" sz="2000" b="1" dirty="0"/>
              <a:t>A systematic literature review on the impact of female school leaders for primary school improvement in times of crisis.</a:t>
            </a:r>
          </a:p>
        </p:txBody>
      </p:sp>
      <p:sp>
        <p:nvSpPr>
          <p:cNvPr id="3" name="Subtitle 2"/>
          <p:cNvSpPr>
            <a:spLocks noGrp="1"/>
          </p:cNvSpPr>
          <p:nvPr>
            <p:ph type="subTitle" idx="1"/>
          </p:nvPr>
        </p:nvSpPr>
        <p:spPr/>
        <p:txBody>
          <a:bodyPr>
            <a:normAutofit/>
          </a:bodyPr>
          <a:lstStyle/>
          <a:p>
            <a:r>
              <a:rPr lang="en-US" dirty="0"/>
              <a:t>Name of Author(s) </a:t>
            </a:r>
          </a:p>
          <a:p>
            <a:r>
              <a:rPr lang="en-US" dirty="0"/>
              <a:t>Email of author(s) </a:t>
            </a:r>
          </a:p>
          <a:p>
            <a:r>
              <a:rPr lang="en-US" dirty="0"/>
              <a:t>Institution(s) of affiliation </a:t>
            </a:r>
            <a:endParaRPr lang="en-GB" dirty="0"/>
          </a:p>
        </p:txBody>
      </p:sp>
      <p:sp>
        <p:nvSpPr>
          <p:cNvPr id="4" name="Footer Placeholder 3"/>
          <p:cNvSpPr>
            <a:spLocks noGrp="1"/>
          </p:cNvSpPr>
          <p:nvPr>
            <p:ph type="ftr" sz="quarter" idx="11"/>
          </p:nvPr>
        </p:nvSpPr>
        <p:spPr/>
        <p:txBody>
          <a:bodyPr/>
          <a:lstStyle/>
          <a:p>
            <a:r>
              <a:rPr lang="en-US"/>
              <a:t>Leading education in times of crisis &amp; beyond   The British University in Dubai -  29-05-2021</a:t>
            </a:r>
            <a:endParaRPr lang="en-GB"/>
          </a:p>
        </p:txBody>
      </p:sp>
    </p:spTree>
    <p:extLst>
      <p:ext uri="{BB962C8B-B14F-4D97-AF65-F5344CB8AC3E}">
        <p14:creationId xmlns:p14="http://schemas.microsoft.com/office/powerpoint/2010/main" val="417813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6866" y="1828799"/>
            <a:ext cx="6798734" cy="485775"/>
          </a:xfrm>
        </p:spPr>
        <p:txBody>
          <a:bodyPr>
            <a:noAutofit/>
          </a:bodyPr>
          <a:lstStyle/>
          <a:p>
            <a:r>
              <a:rPr lang="en-US" sz="2000" b="1" dirty="0"/>
              <a:t>Key findings </a:t>
            </a:r>
            <a:endParaRPr lang="en-GB" sz="2000" b="1" dirty="0"/>
          </a:p>
        </p:txBody>
      </p:sp>
      <p:sp>
        <p:nvSpPr>
          <p:cNvPr id="3" name="Content Placeholder 2"/>
          <p:cNvSpPr>
            <a:spLocks noGrp="1"/>
          </p:cNvSpPr>
          <p:nvPr>
            <p:ph idx="1"/>
          </p:nvPr>
        </p:nvSpPr>
        <p:spPr/>
        <p:txBody>
          <a:bodyPr>
            <a:normAutofit/>
          </a:bodyPr>
          <a:lstStyle/>
          <a:p>
            <a:pPr algn="just"/>
            <a:r>
              <a:rPr lang="en-US" sz="1800" dirty="0"/>
              <a:t>The researchers determined that female leaders usually exhibit effective leadership even in times of crisis. </a:t>
            </a:r>
          </a:p>
          <a:p>
            <a:pPr algn="just"/>
            <a:r>
              <a:rPr lang="en-US" sz="1800" dirty="0"/>
              <a:t>In this view, they realized that female leaders are more likely to lead progressively to achieve higher performance and improvements in the institutions that they lead. </a:t>
            </a:r>
          </a:p>
          <a:p>
            <a:pPr algn="just"/>
            <a:r>
              <a:rPr lang="en-US" sz="1800" dirty="0"/>
              <a:t>The researchers also realized that female leaders remain motivated and inspired through challenges. </a:t>
            </a:r>
            <a:endParaRPr lang="en-GB" sz="1800" dirty="0"/>
          </a:p>
        </p:txBody>
      </p:sp>
      <p:sp>
        <p:nvSpPr>
          <p:cNvPr id="4" name="Footer Placeholder 3"/>
          <p:cNvSpPr>
            <a:spLocks noGrp="1"/>
          </p:cNvSpPr>
          <p:nvPr>
            <p:ph type="ftr" sz="quarter" idx="11"/>
          </p:nvPr>
        </p:nvSpPr>
        <p:spPr/>
        <p:txBody>
          <a:bodyPr/>
          <a:lstStyle/>
          <a:p>
            <a:r>
              <a:rPr lang="en-US"/>
              <a:t>Leading education in times of crisis &amp; beyond   The British University in Dubai -  29-05-2021</a:t>
            </a:r>
            <a:endParaRPr lang="en-GB"/>
          </a:p>
        </p:txBody>
      </p:sp>
    </p:spTree>
    <p:extLst>
      <p:ext uri="{BB962C8B-B14F-4D97-AF65-F5344CB8AC3E}">
        <p14:creationId xmlns:p14="http://schemas.microsoft.com/office/powerpoint/2010/main" val="27118371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6866" y="1685925"/>
            <a:ext cx="6798734" cy="666750"/>
          </a:xfrm>
        </p:spPr>
        <p:txBody>
          <a:bodyPr>
            <a:normAutofit/>
          </a:bodyPr>
          <a:lstStyle/>
          <a:p>
            <a:r>
              <a:rPr lang="en-US" sz="2000" b="1" dirty="0"/>
              <a:t>Implications of the study </a:t>
            </a:r>
            <a:endParaRPr lang="en-GB" sz="2000" b="1" dirty="0"/>
          </a:p>
        </p:txBody>
      </p:sp>
      <p:sp>
        <p:nvSpPr>
          <p:cNvPr id="3" name="Content Placeholder 2"/>
          <p:cNvSpPr>
            <a:spLocks noGrp="1"/>
          </p:cNvSpPr>
          <p:nvPr>
            <p:ph idx="1"/>
          </p:nvPr>
        </p:nvSpPr>
        <p:spPr>
          <a:xfrm>
            <a:off x="1176865" y="2352675"/>
            <a:ext cx="6798736" cy="3582457"/>
          </a:xfrm>
        </p:spPr>
        <p:txBody>
          <a:bodyPr>
            <a:normAutofit/>
          </a:bodyPr>
          <a:lstStyle/>
          <a:p>
            <a:pPr algn="just"/>
            <a:r>
              <a:rPr lang="en-US" sz="1800" dirty="0"/>
              <a:t>Findings obtained from this study would be very important in improving the nature of female leadership in institutions of learning. </a:t>
            </a:r>
          </a:p>
          <a:p>
            <a:pPr algn="just"/>
            <a:r>
              <a:rPr lang="en-US" sz="1800" dirty="0"/>
              <a:t>For instance, it is essential to understand that these findings would help female school leaders implement and apply exemplary leadership for effective improvement whenever a crisis arises.</a:t>
            </a:r>
            <a:endParaRPr lang="en-GB" sz="1800" dirty="0"/>
          </a:p>
        </p:txBody>
      </p:sp>
      <p:sp>
        <p:nvSpPr>
          <p:cNvPr id="4" name="Footer Placeholder 3"/>
          <p:cNvSpPr>
            <a:spLocks noGrp="1"/>
          </p:cNvSpPr>
          <p:nvPr>
            <p:ph type="ftr" sz="quarter" idx="11"/>
          </p:nvPr>
        </p:nvSpPr>
        <p:spPr/>
        <p:txBody>
          <a:bodyPr/>
          <a:lstStyle/>
          <a:p>
            <a:r>
              <a:rPr lang="en-US"/>
              <a:t>Leading education in times of crisis &amp; beyond   The British University in Dubai -  29-05-2021</a:t>
            </a:r>
            <a:endParaRPr lang="en-GB"/>
          </a:p>
        </p:txBody>
      </p:sp>
    </p:spTree>
    <p:extLst>
      <p:ext uri="{BB962C8B-B14F-4D97-AF65-F5344CB8AC3E}">
        <p14:creationId xmlns:p14="http://schemas.microsoft.com/office/powerpoint/2010/main" val="1544705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6866" y="1866899"/>
            <a:ext cx="6798734" cy="466725"/>
          </a:xfrm>
        </p:spPr>
        <p:txBody>
          <a:bodyPr>
            <a:noAutofit/>
          </a:bodyPr>
          <a:lstStyle/>
          <a:p>
            <a:r>
              <a:rPr lang="en-US" sz="2000" b="1" dirty="0"/>
              <a:t>Limitations and scope of future studies </a:t>
            </a:r>
            <a:endParaRPr lang="en-GB" sz="2000" b="1" dirty="0"/>
          </a:p>
        </p:txBody>
      </p:sp>
      <p:sp>
        <p:nvSpPr>
          <p:cNvPr id="3" name="Content Placeholder 2"/>
          <p:cNvSpPr>
            <a:spLocks noGrp="1"/>
          </p:cNvSpPr>
          <p:nvPr>
            <p:ph idx="1"/>
          </p:nvPr>
        </p:nvSpPr>
        <p:spPr/>
        <p:txBody>
          <a:bodyPr>
            <a:normAutofit/>
          </a:bodyPr>
          <a:lstStyle/>
          <a:p>
            <a:pPr algn="just"/>
            <a:r>
              <a:rPr lang="en-US" sz="1800" dirty="0"/>
              <a:t>Even though this study presents evidence-based findings, it is limited in the fact that it was carried out in only one institution. </a:t>
            </a:r>
          </a:p>
          <a:p>
            <a:pPr algn="just"/>
            <a:r>
              <a:rPr lang="en-US" sz="1800" dirty="0"/>
              <a:t>For this reason, the researchers may have missed some other crucial management aspects of female leaders. </a:t>
            </a:r>
          </a:p>
          <a:p>
            <a:pPr algn="just"/>
            <a:r>
              <a:rPr lang="en-US" sz="1800" dirty="0"/>
              <a:t>In this view, it is important for future researchers to try and focus on a larger scope in order to obtain varied perspectives regarding female leadership. </a:t>
            </a:r>
            <a:endParaRPr lang="en-GB" sz="1800" dirty="0"/>
          </a:p>
        </p:txBody>
      </p:sp>
      <p:sp>
        <p:nvSpPr>
          <p:cNvPr id="4" name="Footer Placeholder 3"/>
          <p:cNvSpPr>
            <a:spLocks noGrp="1"/>
          </p:cNvSpPr>
          <p:nvPr>
            <p:ph type="ftr" sz="quarter" idx="11"/>
          </p:nvPr>
        </p:nvSpPr>
        <p:spPr/>
        <p:txBody>
          <a:bodyPr/>
          <a:lstStyle/>
          <a:p>
            <a:r>
              <a:rPr lang="en-US"/>
              <a:t>Leading education in times of crisis &amp; beyond   The British University in Dubai -  29-05-2021</a:t>
            </a:r>
            <a:endParaRPr lang="en-GB"/>
          </a:p>
        </p:txBody>
      </p:sp>
    </p:spTree>
    <p:extLst>
      <p:ext uri="{BB962C8B-B14F-4D97-AF65-F5344CB8AC3E}">
        <p14:creationId xmlns:p14="http://schemas.microsoft.com/office/powerpoint/2010/main" val="1746376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6866" y="1828799"/>
            <a:ext cx="6798734" cy="523875"/>
          </a:xfrm>
        </p:spPr>
        <p:txBody>
          <a:bodyPr>
            <a:normAutofit/>
          </a:bodyPr>
          <a:lstStyle/>
          <a:p>
            <a:r>
              <a:rPr lang="en-US" sz="2000" b="1" dirty="0"/>
              <a:t>Claim of the study / original contributions  </a:t>
            </a:r>
            <a:endParaRPr lang="en-GB" sz="2000" b="1" dirty="0"/>
          </a:p>
        </p:txBody>
      </p:sp>
      <p:sp>
        <p:nvSpPr>
          <p:cNvPr id="3" name="Content Placeholder 2"/>
          <p:cNvSpPr>
            <a:spLocks noGrp="1"/>
          </p:cNvSpPr>
          <p:nvPr>
            <p:ph idx="1"/>
          </p:nvPr>
        </p:nvSpPr>
        <p:spPr/>
        <p:txBody>
          <a:bodyPr>
            <a:normAutofit/>
          </a:bodyPr>
          <a:lstStyle/>
          <a:p>
            <a:pPr algn="just"/>
            <a:r>
              <a:rPr lang="en-US" sz="1800" dirty="0"/>
              <a:t>The initial view of the researchers in this study seems to concur with their final findings. </a:t>
            </a:r>
          </a:p>
          <a:p>
            <a:pPr algn="just"/>
            <a:r>
              <a:rPr lang="en-US" sz="1800" dirty="0"/>
              <a:t>The researchers argued that female leaders even during crisis moments are still able to provide inspirational leadership, and motivation to their teams consequently enabling them to achieve success and other necessary organizational goals. </a:t>
            </a:r>
            <a:endParaRPr lang="en-GB" sz="1800" dirty="0"/>
          </a:p>
        </p:txBody>
      </p:sp>
      <p:sp>
        <p:nvSpPr>
          <p:cNvPr id="4" name="Footer Placeholder 3"/>
          <p:cNvSpPr>
            <a:spLocks noGrp="1"/>
          </p:cNvSpPr>
          <p:nvPr>
            <p:ph type="ftr" sz="quarter" idx="11"/>
          </p:nvPr>
        </p:nvSpPr>
        <p:spPr/>
        <p:txBody>
          <a:bodyPr/>
          <a:lstStyle/>
          <a:p>
            <a:r>
              <a:rPr lang="en-US"/>
              <a:t>Leading education in times of crisis &amp; beyond   The British University in Dubai -  29-05-2021</a:t>
            </a:r>
            <a:endParaRPr lang="en-GB"/>
          </a:p>
        </p:txBody>
      </p:sp>
    </p:spTree>
    <p:extLst>
      <p:ext uri="{BB962C8B-B14F-4D97-AF65-F5344CB8AC3E}">
        <p14:creationId xmlns:p14="http://schemas.microsoft.com/office/powerpoint/2010/main" val="2221281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6866" y="1819275"/>
            <a:ext cx="6798734" cy="533399"/>
          </a:xfrm>
        </p:spPr>
        <p:txBody>
          <a:bodyPr>
            <a:normAutofit/>
          </a:bodyPr>
          <a:lstStyle/>
          <a:p>
            <a:r>
              <a:rPr lang="en-US" sz="2000" b="1" dirty="0"/>
              <a:t>Conclusion / inferences drawn </a:t>
            </a:r>
            <a:endParaRPr lang="en-GB" sz="2000" b="1" dirty="0"/>
          </a:p>
        </p:txBody>
      </p:sp>
      <p:sp>
        <p:nvSpPr>
          <p:cNvPr id="3" name="Content Placeholder 2"/>
          <p:cNvSpPr>
            <a:spLocks noGrp="1"/>
          </p:cNvSpPr>
          <p:nvPr>
            <p:ph idx="1"/>
          </p:nvPr>
        </p:nvSpPr>
        <p:spPr/>
        <p:txBody>
          <a:bodyPr>
            <a:normAutofit/>
          </a:bodyPr>
          <a:lstStyle/>
          <a:p>
            <a:pPr algn="just"/>
            <a:r>
              <a:rPr lang="en-US" sz="1800" dirty="0"/>
              <a:t>The study concluded that achieving success requires individuals with necessary sufficient skills to take the lead of the school operations in times of crisis.</a:t>
            </a:r>
          </a:p>
          <a:p>
            <a:pPr algn="just"/>
            <a:r>
              <a:rPr lang="en-US" sz="1800" dirty="0"/>
              <a:t>Good female leadership has been identified as a function of management by the researchers towards achieving a school’s goals and objectives even during challenging times. </a:t>
            </a:r>
            <a:endParaRPr lang="en-GB" sz="1800" dirty="0"/>
          </a:p>
        </p:txBody>
      </p:sp>
      <p:sp>
        <p:nvSpPr>
          <p:cNvPr id="4" name="Footer Placeholder 3"/>
          <p:cNvSpPr>
            <a:spLocks noGrp="1"/>
          </p:cNvSpPr>
          <p:nvPr>
            <p:ph type="ftr" sz="quarter" idx="11"/>
          </p:nvPr>
        </p:nvSpPr>
        <p:spPr/>
        <p:txBody>
          <a:bodyPr/>
          <a:lstStyle/>
          <a:p>
            <a:r>
              <a:rPr lang="en-US"/>
              <a:t>Leading education in times of crisis &amp; beyond   The British University in Dubai -  29-05-2021</a:t>
            </a:r>
            <a:endParaRPr lang="en-GB"/>
          </a:p>
        </p:txBody>
      </p:sp>
    </p:spTree>
    <p:extLst>
      <p:ext uri="{BB962C8B-B14F-4D97-AF65-F5344CB8AC3E}">
        <p14:creationId xmlns:p14="http://schemas.microsoft.com/office/powerpoint/2010/main" val="20789699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6866" y="1866900"/>
            <a:ext cx="6798734" cy="457200"/>
          </a:xfrm>
        </p:spPr>
        <p:txBody>
          <a:bodyPr>
            <a:normAutofit/>
          </a:bodyPr>
          <a:lstStyle/>
          <a:p>
            <a:r>
              <a:rPr lang="en-US" sz="2000" b="1" dirty="0"/>
              <a:t>Q&amp;A</a:t>
            </a:r>
            <a:endParaRPr lang="en-GB" sz="2000" b="1" dirty="0"/>
          </a:p>
        </p:txBody>
      </p:sp>
      <p:sp>
        <p:nvSpPr>
          <p:cNvPr id="3" name="Content Placeholder 2"/>
          <p:cNvSpPr>
            <a:spLocks noGrp="1"/>
          </p:cNvSpPr>
          <p:nvPr>
            <p:ph idx="1"/>
          </p:nvPr>
        </p:nvSpPr>
        <p:spPr/>
        <p:txBody>
          <a:bodyPr>
            <a:normAutofit fontScale="85000" lnSpcReduction="10000"/>
          </a:bodyPr>
          <a:lstStyle/>
          <a:p>
            <a:pPr marL="0" indent="0" algn="ctr">
              <a:buNone/>
            </a:pPr>
            <a:r>
              <a:rPr lang="en-US" b="1" dirty="0"/>
              <a:t>What is female leadership?</a:t>
            </a:r>
          </a:p>
          <a:p>
            <a:pPr algn="just"/>
            <a:r>
              <a:rPr lang="en-US" dirty="0"/>
              <a:t>Female leadership refers to the situation where women take up leadership roles in their institutions. </a:t>
            </a:r>
          </a:p>
          <a:p>
            <a:pPr marL="0" indent="0" algn="ctr">
              <a:buNone/>
            </a:pPr>
            <a:r>
              <a:rPr lang="en-US" b="1" dirty="0"/>
              <a:t>How do female leadership increase efficiency and higher performance in school settings?</a:t>
            </a:r>
          </a:p>
          <a:p>
            <a:pPr algn="just"/>
            <a:r>
              <a:rPr lang="en-US" dirty="0"/>
              <a:t>Women are considered transformational leaders than their male counterparts. Additionally, women leaders may act as role models to their subordinates. In this view, they continue to inspire and motivate their team members to emphasize teamwork and enhanced levels of resilience to achieve success. </a:t>
            </a:r>
            <a:endParaRPr lang="en-GB" dirty="0"/>
          </a:p>
        </p:txBody>
      </p:sp>
      <p:sp>
        <p:nvSpPr>
          <p:cNvPr id="4" name="Footer Placeholder 3"/>
          <p:cNvSpPr>
            <a:spLocks noGrp="1"/>
          </p:cNvSpPr>
          <p:nvPr>
            <p:ph type="ftr" sz="quarter" idx="11"/>
          </p:nvPr>
        </p:nvSpPr>
        <p:spPr/>
        <p:txBody>
          <a:bodyPr/>
          <a:lstStyle/>
          <a:p>
            <a:r>
              <a:rPr lang="en-US"/>
              <a:t>Leading education in times of crisis &amp; beyond   The British University in Dubai -  29-05-2021</a:t>
            </a:r>
            <a:endParaRPr lang="en-GB"/>
          </a:p>
        </p:txBody>
      </p:sp>
    </p:spTree>
    <p:extLst>
      <p:ext uri="{BB962C8B-B14F-4D97-AF65-F5344CB8AC3E}">
        <p14:creationId xmlns:p14="http://schemas.microsoft.com/office/powerpoint/2010/main" val="1350113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6866" y="1752600"/>
            <a:ext cx="6798734" cy="466604"/>
          </a:xfrm>
        </p:spPr>
        <p:txBody>
          <a:bodyPr>
            <a:noAutofit/>
          </a:bodyPr>
          <a:lstStyle/>
          <a:p>
            <a:r>
              <a:rPr lang="en-US" sz="2000" b="1" dirty="0"/>
              <a:t>Problem statement </a:t>
            </a:r>
            <a:endParaRPr lang="en-GB" sz="2000" b="1" dirty="0"/>
          </a:p>
        </p:txBody>
      </p:sp>
      <p:sp>
        <p:nvSpPr>
          <p:cNvPr id="3" name="Content Placeholder 2"/>
          <p:cNvSpPr>
            <a:spLocks noGrp="1"/>
          </p:cNvSpPr>
          <p:nvPr>
            <p:ph idx="1"/>
          </p:nvPr>
        </p:nvSpPr>
        <p:spPr>
          <a:xfrm>
            <a:off x="1176865" y="2352675"/>
            <a:ext cx="6798736" cy="3582457"/>
          </a:xfrm>
        </p:spPr>
        <p:txBody>
          <a:bodyPr>
            <a:normAutofit fontScale="62500" lnSpcReduction="20000"/>
          </a:bodyPr>
          <a:lstStyle/>
          <a:p>
            <a:pPr algn="just"/>
            <a:r>
              <a:rPr lang="en-US" dirty="0"/>
              <a:t>Effective leadership plays an integral role in the determination of student academic outcomes. </a:t>
            </a:r>
          </a:p>
          <a:p>
            <a:pPr algn="just"/>
            <a:r>
              <a:rPr lang="en-US" dirty="0"/>
              <a:t>To achieve and sustain effective performance, schools have to ensure that effective leadership is put in place. </a:t>
            </a:r>
          </a:p>
          <a:p>
            <a:pPr algn="just"/>
            <a:r>
              <a:rPr lang="en-US" dirty="0"/>
              <a:t>However, it is essential to note that leaders are expected to display unique skills and abilities during crises. </a:t>
            </a:r>
          </a:p>
          <a:p>
            <a:pPr algn="just"/>
            <a:r>
              <a:rPr lang="en-US" dirty="0"/>
              <a:t>In essence, for every context, leaders have to respond uniquely by demonstrating responsiveness appropriately to the different contextual demands that they face. </a:t>
            </a:r>
          </a:p>
          <a:p>
            <a:pPr algn="just"/>
            <a:r>
              <a:rPr lang="en-US" dirty="0"/>
              <a:t>For instance, school leaders may face the challenge of limited resources besides dwindling student performance. </a:t>
            </a:r>
          </a:p>
          <a:p>
            <a:pPr algn="just"/>
            <a:r>
              <a:rPr lang="en-US" dirty="0"/>
              <a:t>In such situations, leaders are required to apply their management function to help improve, increase efficiency and achieve the desired goals. </a:t>
            </a:r>
          </a:p>
          <a:p>
            <a:pPr algn="just"/>
            <a:r>
              <a:rPr lang="en-US" dirty="0"/>
              <a:t>For this reason, this study aims to help female school leaders implement and apply exemplary leadership for effective improvement whenever a crisis arises.</a:t>
            </a:r>
            <a:endParaRPr lang="en-GB" dirty="0"/>
          </a:p>
        </p:txBody>
      </p:sp>
      <p:sp>
        <p:nvSpPr>
          <p:cNvPr id="4" name="Footer Placeholder 3"/>
          <p:cNvSpPr>
            <a:spLocks noGrp="1"/>
          </p:cNvSpPr>
          <p:nvPr>
            <p:ph type="ftr" sz="quarter" idx="11"/>
          </p:nvPr>
        </p:nvSpPr>
        <p:spPr/>
        <p:txBody>
          <a:bodyPr/>
          <a:lstStyle/>
          <a:p>
            <a:r>
              <a:rPr lang="en-US"/>
              <a:t>Leading education in times of crisis &amp; beyond   The British University in Dubai -  29-05-2021</a:t>
            </a:r>
            <a:endParaRPr lang="en-GB"/>
          </a:p>
        </p:txBody>
      </p:sp>
    </p:spTree>
    <p:extLst>
      <p:ext uri="{BB962C8B-B14F-4D97-AF65-F5344CB8AC3E}">
        <p14:creationId xmlns:p14="http://schemas.microsoft.com/office/powerpoint/2010/main" val="918874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6866" y="1895475"/>
            <a:ext cx="6798734" cy="438149"/>
          </a:xfrm>
        </p:spPr>
        <p:txBody>
          <a:bodyPr>
            <a:normAutofit/>
          </a:bodyPr>
          <a:lstStyle/>
          <a:p>
            <a:r>
              <a:rPr lang="en-US" sz="2000" b="1" dirty="0"/>
              <a:t>Rationale to the study </a:t>
            </a:r>
            <a:endParaRPr lang="en-GB" sz="2000" b="1" dirty="0"/>
          </a:p>
        </p:txBody>
      </p:sp>
      <p:sp>
        <p:nvSpPr>
          <p:cNvPr id="3" name="Content Placeholder 2"/>
          <p:cNvSpPr>
            <a:spLocks noGrp="1"/>
          </p:cNvSpPr>
          <p:nvPr>
            <p:ph idx="1"/>
          </p:nvPr>
        </p:nvSpPr>
        <p:spPr/>
        <p:txBody>
          <a:bodyPr>
            <a:normAutofit/>
          </a:bodyPr>
          <a:lstStyle/>
          <a:p>
            <a:pPr algn="just"/>
            <a:r>
              <a:rPr lang="en-US" sz="1600" dirty="0"/>
              <a:t>Besides exhibiting high levels of resilience during crises, female school leaders are believed to be supportive and are therefore able to steer their followers through challenges effectively. </a:t>
            </a:r>
          </a:p>
          <a:p>
            <a:pPr algn="just"/>
            <a:r>
              <a:rPr lang="en-US" sz="1600" dirty="0"/>
              <a:t>Because this study is therefore expected to provide critical pieces of information to help female school leaders to apply progressive leadership to enable them to achieve higher performance and improvements in their institutions. </a:t>
            </a:r>
            <a:endParaRPr lang="en-GB" sz="1600" dirty="0"/>
          </a:p>
        </p:txBody>
      </p:sp>
      <p:sp>
        <p:nvSpPr>
          <p:cNvPr id="4" name="Footer Placeholder 3"/>
          <p:cNvSpPr>
            <a:spLocks noGrp="1"/>
          </p:cNvSpPr>
          <p:nvPr>
            <p:ph type="ftr" sz="quarter" idx="11"/>
          </p:nvPr>
        </p:nvSpPr>
        <p:spPr/>
        <p:txBody>
          <a:bodyPr/>
          <a:lstStyle/>
          <a:p>
            <a:r>
              <a:rPr lang="en-US"/>
              <a:t>Leading education in times of crisis &amp; beyond   The British University in Dubai -  29-05-2021</a:t>
            </a:r>
            <a:endParaRPr lang="en-GB"/>
          </a:p>
        </p:txBody>
      </p:sp>
    </p:spTree>
    <p:extLst>
      <p:ext uri="{BB962C8B-B14F-4D97-AF65-F5344CB8AC3E}">
        <p14:creationId xmlns:p14="http://schemas.microsoft.com/office/powerpoint/2010/main" val="2928745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6866" y="1685925"/>
            <a:ext cx="6798734" cy="647700"/>
          </a:xfrm>
        </p:spPr>
        <p:txBody>
          <a:bodyPr>
            <a:normAutofit/>
          </a:bodyPr>
          <a:lstStyle/>
          <a:p>
            <a:r>
              <a:rPr lang="en-US" sz="2000" b="1" dirty="0"/>
              <a:t>Aim and objectives </a:t>
            </a:r>
            <a:endParaRPr lang="en-GB" sz="2000" b="1" dirty="0"/>
          </a:p>
        </p:txBody>
      </p:sp>
      <p:sp>
        <p:nvSpPr>
          <p:cNvPr id="3" name="Content Placeholder 2"/>
          <p:cNvSpPr>
            <a:spLocks noGrp="1"/>
          </p:cNvSpPr>
          <p:nvPr>
            <p:ph idx="1"/>
          </p:nvPr>
        </p:nvSpPr>
        <p:spPr>
          <a:xfrm>
            <a:off x="1176865" y="2333625"/>
            <a:ext cx="6798736" cy="3525307"/>
          </a:xfrm>
        </p:spPr>
        <p:txBody>
          <a:bodyPr>
            <a:normAutofit/>
          </a:bodyPr>
          <a:lstStyle/>
          <a:p>
            <a:pPr algn="just"/>
            <a:r>
              <a:rPr lang="en-US" sz="2000" dirty="0"/>
              <a:t>This study current study sought to identify the impact of good female leadership as a function of management towards achieving the institutions or organization’s goals and objectives. </a:t>
            </a:r>
            <a:endParaRPr lang="en-GB" sz="2000" dirty="0"/>
          </a:p>
        </p:txBody>
      </p:sp>
      <p:sp>
        <p:nvSpPr>
          <p:cNvPr id="4" name="Footer Placeholder 3"/>
          <p:cNvSpPr>
            <a:spLocks noGrp="1"/>
          </p:cNvSpPr>
          <p:nvPr>
            <p:ph type="ftr" sz="quarter" idx="11"/>
          </p:nvPr>
        </p:nvSpPr>
        <p:spPr/>
        <p:txBody>
          <a:bodyPr/>
          <a:lstStyle/>
          <a:p>
            <a:r>
              <a:rPr lang="en-US"/>
              <a:t>Leading education in times of crisis &amp; beyond   The British University in Dubai -  29-05-2021</a:t>
            </a:r>
            <a:endParaRPr lang="en-GB"/>
          </a:p>
        </p:txBody>
      </p:sp>
    </p:spTree>
    <p:extLst>
      <p:ext uri="{BB962C8B-B14F-4D97-AF65-F5344CB8AC3E}">
        <p14:creationId xmlns:p14="http://schemas.microsoft.com/office/powerpoint/2010/main" val="33877314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6866" y="1695450"/>
            <a:ext cx="6798734" cy="647700"/>
          </a:xfrm>
        </p:spPr>
        <p:txBody>
          <a:bodyPr>
            <a:normAutofit/>
          </a:bodyPr>
          <a:lstStyle/>
          <a:p>
            <a:r>
              <a:rPr lang="en-US" sz="2000" b="1" dirty="0"/>
              <a:t>Key concepts explored </a:t>
            </a:r>
            <a:endParaRPr lang="en-GB" sz="2000" b="1" dirty="0"/>
          </a:p>
        </p:txBody>
      </p:sp>
      <p:sp>
        <p:nvSpPr>
          <p:cNvPr id="3" name="Content Placeholder 2"/>
          <p:cNvSpPr>
            <a:spLocks noGrp="1"/>
          </p:cNvSpPr>
          <p:nvPr>
            <p:ph idx="1"/>
          </p:nvPr>
        </p:nvSpPr>
        <p:spPr/>
        <p:txBody>
          <a:bodyPr>
            <a:normAutofit/>
          </a:bodyPr>
          <a:lstStyle/>
          <a:p>
            <a:pPr algn="just"/>
            <a:r>
              <a:rPr lang="en-US" sz="1800" dirty="0"/>
              <a:t>The key concepts discussed by the authors in this study include female leadership, management teamwork and higher performance. </a:t>
            </a:r>
          </a:p>
          <a:p>
            <a:pPr algn="just"/>
            <a:r>
              <a:rPr lang="en-US" sz="1800" dirty="0"/>
              <a:t>The authors discussed the aspects of female leadership, its management function and the resiliency exhibited by female leaders while trying to increase efficiency as well as higher performance.</a:t>
            </a:r>
            <a:endParaRPr lang="en-GB" sz="1800" dirty="0"/>
          </a:p>
        </p:txBody>
      </p:sp>
      <p:sp>
        <p:nvSpPr>
          <p:cNvPr id="4" name="Footer Placeholder 3"/>
          <p:cNvSpPr>
            <a:spLocks noGrp="1"/>
          </p:cNvSpPr>
          <p:nvPr>
            <p:ph type="ftr" sz="quarter" idx="11"/>
          </p:nvPr>
        </p:nvSpPr>
        <p:spPr/>
        <p:txBody>
          <a:bodyPr/>
          <a:lstStyle/>
          <a:p>
            <a:r>
              <a:rPr lang="en-US"/>
              <a:t>Leading education in times of crisis &amp; beyond   The British University in Dubai -  29-05-2021</a:t>
            </a:r>
            <a:endParaRPr lang="en-GB"/>
          </a:p>
        </p:txBody>
      </p:sp>
    </p:spTree>
    <p:extLst>
      <p:ext uri="{BB962C8B-B14F-4D97-AF65-F5344CB8AC3E}">
        <p14:creationId xmlns:p14="http://schemas.microsoft.com/office/powerpoint/2010/main" val="36813890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6866" y="1676399"/>
            <a:ext cx="6798734" cy="695325"/>
          </a:xfrm>
        </p:spPr>
        <p:txBody>
          <a:bodyPr>
            <a:normAutofit/>
          </a:bodyPr>
          <a:lstStyle/>
          <a:p>
            <a:r>
              <a:rPr lang="en-US" sz="2000" b="1" dirty="0"/>
              <a:t>Key theories informing the study </a:t>
            </a:r>
            <a:endParaRPr lang="en-GB" sz="2000" b="1" dirty="0"/>
          </a:p>
        </p:txBody>
      </p:sp>
      <p:sp>
        <p:nvSpPr>
          <p:cNvPr id="3" name="Content Placeholder 2"/>
          <p:cNvSpPr>
            <a:spLocks noGrp="1"/>
          </p:cNvSpPr>
          <p:nvPr>
            <p:ph idx="1"/>
          </p:nvPr>
        </p:nvSpPr>
        <p:spPr/>
        <p:txBody>
          <a:bodyPr>
            <a:normAutofit/>
          </a:bodyPr>
          <a:lstStyle/>
          <a:p>
            <a:pPr algn="just"/>
            <a:r>
              <a:rPr lang="en-US" sz="1800" dirty="0"/>
              <a:t>The main theories utilized by the researchers in this study include the motivation theory. </a:t>
            </a:r>
          </a:p>
          <a:p>
            <a:pPr algn="just"/>
            <a:r>
              <a:rPr lang="en-US" sz="1800" dirty="0"/>
              <a:t>In understanding female leadership, the authors’ perceptions were largely influenced by this idea consequently making them believe that female leaders are more motivated to pursue their goals even in the face of daunting challenges. </a:t>
            </a:r>
            <a:endParaRPr lang="en-GB" sz="1800" dirty="0"/>
          </a:p>
        </p:txBody>
      </p:sp>
      <p:sp>
        <p:nvSpPr>
          <p:cNvPr id="4" name="Footer Placeholder 3"/>
          <p:cNvSpPr>
            <a:spLocks noGrp="1"/>
          </p:cNvSpPr>
          <p:nvPr>
            <p:ph type="ftr" sz="quarter" idx="11"/>
          </p:nvPr>
        </p:nvSpPr>
        <p:spPr/>
        <p:txBody>
          <a:bodyPr/>
          <a:lstStyle/>
          <a:p>
            <a:r>
              <a:rPr lang="en-US"/>
              <a:t>Leading education in times of crisis &amp; beyond   The British University in Dubai -  29-05-2021</a:t>
            </a:r>
            <a:endParaRPr lang="en-GB"/>
          </a:p>
        </p:txBody>
      </p:sp>
    </p:spTree>
    <p:extLst>
      <p:ext uri="{BB962C8B-B14F-4D97-AF65-F5344CB8AC3E}">
        <p14:creationId xmlns:p14="http://schemas.microsoft.com/office/powerpoint/2010/main" val="2160786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6866" y="1828799"/>
            <a:ext cx="6798734" cy="466725"/>
          </a:xfrm>
        </p:spPr>
        <p:txBody>
          <a:bodyPr>
            <a:noAutofit/>
          </a:bodyPr>
          <a:lstStyle/>
          <a:p>
            <a:r>
              <a:rPr lang="en-US" sz="2000" b="1" dirty="0"/>
              <a:t>Key similar previous studies consulted </a:t>
            </a:r>
            <a:endParaRPr lang="en-GB" sz="2000" b="1" dirty="0"/>
          </a:p>
        </p:txBody>
      </p:sp>
      <p:sp>
        <p:nvSpPr>
          <p:cNvPr id="3" name="Content Placeholder 2"/>
          <p:cNvSpPr>
            <a:spLocks noGrp="1"/>
          </p:cNvSpPr>
          <p:nvPr>
            <p:ph idx="1"/>
          </p:nvPr>
        </p:nvSpPr>
        <p:spPr/>
        <p:txBody>
          <a:bodyPr>
            <a:normAutofit/>
          </a:bodyPr>
          <a:lstStyle/>
          <a:p>
            <a:pPr algn="just"/>
            <a:r>
              <a:rPr lang="en-US" sz="1800" dirty="0"/>
              <a:t>Some of the key studies consulted by the authors in this study include positive school leadership: building capacity and strengthening relationships (Murphy &amp; Louis, 2018). </a:t>
            </a:r>
          </a:p>
          <a:p>
            <a:pPr algn="just"/>
            <a:r>
              <a:rPr lang="en-US" sz="1800" dirty="0"/>
              <a:t>Another similar study consulted by the researchers in this study was; exploring the impact of school leadership on pupil outcomes (Pashiardis et al. 2011). </a:t>
            </a:r>
            <a:endParaRPr lang="en-GB" sz="1800" dirty="0"/>
          </a:p>
        </p:txBody>
      </p:sp>
      <p:sp>
        <p:nvSpPr>
          <p:cNvPr id="4" name="Footer Placeholder 3"/>
          <p:cNvSpPr>
            <a:spLocks noGrp="1"/>
          </p:cNvSpPr>
          <p:nvPr>
            <p:ph type="ftr" sz="quarter" idx="11"/>
          </p:nvPr>
        </p:nvSpPr>
        <p:spPr/>
        <p:txBody>
          <a:bodyPr/>
          <a:lstStyle/>
          <a:p>
            <a:r>
              <a:rPr lang="en-US"/>
              <a:t>Leading education in times of crisis &amp; beyond   The British University in Dubai -  29-05-2021</a:t>
            </a:r>
            <a:endParaRPr lang="en-GB"/>
          </a:p>
        </p:txBody>
      </p:sp>
    </p:spTree>
    <p:extLst>
      <p:ext uri="{BB962C8B-B14F-4D97-AF65-F5344CB8AC3E}">
        <p14:creationId xmlns:p14="http://schemas.microsoft.com/office/powerpoint/2010/main" val="3096281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6866" y="1676399"/>
            <a:ext cx="6798734" cy="676275"/>
          </a:xfrm>
        </p:spPr>
        <p:txBody>
          <a:bodyPr>
            <a:normAutofit/>
          </a:bodyPr>
          <a:lstStyle/>
          <a:p>
            <a:r>
              <a:rPr lang="en-US" sz="2000" b="1" dirty="0"/>
              <a:t>Methods applied </a:t>
            </a:r>
            <a:endParaRPr lang="en-GB" sz="2000" b="1" dirty="0"/>
          </a:p>
        </p:txBody>
      </p:sp>
      <p:sp>
        <p:nvSpPr>
          <p:cNvPr id="3" name="Content Placeholder 2"/>
          <p:cNvSpPr>
            <a:spLocks noGrp="1"/>
          </p:cNvSpPr>
          <p:nvPr>
            <p:ph idx="1"/>
          </p:nvPr>
        </p:nvSpPr>
        <p:spPr>
          <a:xfrm>
            <a:off x="1176865" y="2352675"/>
            <a:ext cx="6798736" cy="3582458"/>
          </a:xfrm>
        </p:spPr>
        <p:txBody>
          <a:bodyPr>
            <a:normAutofit/>
          </a:bodyPr>
          <a:lstStyle/>
          <a:p>
            <a:pPr algn="just"/>
            <a:r>
              <a:rPr lang="en-US" sz="1800" dirty="0"/>
              <a:t>The study was conducted in a school setting. The researchers employed the use of interviews and personal evaluations to particularly determine the impact of female leadership on school performance and achievement of goals during times of crises. </a:t>
            </a:r>
            <a:endParaRPr lang="en-GB" sz="1800" dirty="0"/>
          </a:p>
        </p:txBody>
      </p:sp>
      <p:sp>
        <p:nvSpPr>
          <p:cNvPr id="4" name="Footer Placeholder 3"/>
          <p:cNvSpPr>
            <a:spLocks noGrp="1"/>
          </p:cNvSpPr>
          <p:nvPr>
            <p:ph type="ftr" sz="quarter" idx="11"/>
          </p:nvPr>
        </p:nvSpPr>
        <p:spPr/>
        <p:txBody>
          <a:bodyPr/>
          <a:lstStyle/>
          <a:p>
            <a:r>
              <a:rPr lang="en-US"/>
              <a:t>Leading education in times of crisis &amp; beyond   The British University in Dubai -  29-05-2021</a:t>
            </a:r>
            <a:endParaRPr lang="en-GB"/>
          </a:p>
        </p:txBody>
      </p:sp>
    </p:spTree>
    <p:extLst>
      <p:ext uri="{BB962C8B-B14F-4D97-AF65-F5344CB8AC3E}">
        <p14:creationId xmlns:p14="http://schemas.microsoft.com/office/powerpoint/2010/main" val="10882403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6866" y="1714500"/>
            <a:ext cx="6798734" cy="628650"/>
          </a:xfrm>
        </p:spPr>
        <p:txBody>
          <a:bodyPr>
            <a:noAutofit/>
          </a:bodyPr>
          <a:lstStyle/>
          <a:p>
            <a:r>
              <a:rPr lang="en-US" sz="2000" b="1" dirty="0"/>
              <a:t>Research protocols / ethics</a:t>
            </a:r>
            <a:endParaRPr lang="en-GB" sz="2000" b="1" dirty="0"/>
          </a:p>
        </p:txBody>
      </p:sp>
      <p:sp>
        <p:nvSpPr>
          <p:cNvPr id="3" name="Content Placeholder 2"/>
          <p:cNvSpPr>
            <a:spLocks noGrp="1"/>
          </p:cNvSpPr>
          <p:nvPr>
            <p:ph idx="1"/>
          </p:nvPr>
        </p:nvSpPr>
        <p:spPr/>
        <p:txBody>
          <a:bodyPr>
            <a:normAutofit/>
          </a:bodyPr>
          <a:lstStyle/>
          <a:p>
            <a:pPr algn="just"/>
            <a:r>
              <a:rPr lang="en-US" sz="1800" dirty="0"/>
              <a:t>Since the study involved human beings, the researchers ensured to follow all the due process. </a:t>
            </a:r>
          </a:p>
          <a:p>
            <a:pPr algn="just"/>
            <a:r>
              <a:rPr lang="en-US" sz="1800" dirty="0"/>
              <a:t>For instance, it is essential to note that all the participants presented written consent indicating that they agreed to participate in the study. </a:t>
            </a:r>
          </a:p>
          <a:p>
            <a:pPr algn="just"/>
            <a:r>
              <a:rPr lang="en-US" sz="1800" dirty="0"/>
              <a:t>Additionally, the participants were not in any way coerced to participate in this project. </a:t>
            </a:r>
          </a:p>
          <a:p>
            <a:pPr algn="just"/>
            <a:r>
              <a:rPr lang="en-US" sz="1800" dirty="0"/>
              <a:t>Also, besides divulging all the study information to the participants, no personal information was collected by the researchers in this study. </a:t>
            </a:r>
            <a:endParaRPr lang="en-GB" sz="1800" dirty="0"/>
          </a:p>
        </p:txBody>
      </p:sp>
      <p:sp>
        <p:nvSpPr>
          <p:cNvPr id="4" name="Footer Placeholder 3"/>
          <p:cNvSpPr>
            <a:spLocks noGrp="1"/>
          </p:cNvSpPr>
          <p:nvPr>
            <p:ph type="ftr" sz="quarter" idx="11"/>
          </p:nvPr>
        </p:nvSpPr>
        <p:spPr/>
        <p:txBody>
          <a:bodyPr/>
          <a:lstStyle/>
          <a:p>
            <a:r>
              <a:rPr lang="en-US"/>
              <a:t>Leading education in times of crisis &amp; beyond   The British University in Dubai -  29-05-2021</a:t>
            </a:r>
            <a:endParaRPr lang="en-GB"/>
          </a:p>
        </p:txBody>
      </p:sp>
    </p:spTree>
    <p:extLst>
      <p:ext uri="{BB962C8B-B14F-4D97-AF65-F5344CB8AC3E}">
        <p14:creationId xmlns:p14="http://schemas.microsoft.com/office/powerpoint/2010/main" val="407702085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nic">
  <a:themeElements>
    <a:clrScheme name="Organic">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Organic">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rotWithShape="1">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7DAC20F1-423D-49E2-BD0B-50532748BAD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View</Template>
  <TotalTime>424</TotalTime>
  <Words>1195</Words>
  <Application>Microsoft Office PowerPoint</Application>
  <PresentationFormat>On-screen Show (4:3)</PresentationFormat>
  <Paragraphs>70</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Garamond</vt:lpstr>
      <vt:lpstr>Organic</vt:lpstr>
      <vt:lpstr>A systematic literature review on the impact of female school leaders for primary school improvement in times of crisis.</vt:lpstr>
      <vt:lpstr>Problem statement </vt:lpstr>
      <vt:lpstr>Rationale to the study </vt:lpstr>
      <vt:lpstr>Aim and objectives </vt:lpstr>
      <vt:lpstr>Key concepts explored </vt:lpstr>
      <vt:lpstr>Key theories informing the study </vt:lpstr>
      <vt:lpstr>Key similar previous studies consulted </vt:lpstr>
      <vt:lpstr>Methods applied </vt:lpstr>
      <vt:lpstr>Research protocols / ethics</vt:lpstr>
      <vt:lpstr>Key findings </vt:lpstr>
      <vt:lpstr>Implications of the study </vt:lpstr>
      <vt:lpstr>Limitations and scope of future studies </vt:lpstr>
      <vt:lpstr>Claim of the study / original contributions  </vt:lpstr>
      <vt:lpstr>Conclusion / inferences drawn </vt:lpstr>
      <vt:lpstr>Q&amp;A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Solomon Arulraj David</dc:creator>
  <cp:lastModifiedBy>steveyoung640@gmail.com</cp:lastModifiedBy>
  <cp:revision>37</cp:revision>
  <dcterms:created xsi:type="dcterms:W3CDTF">2021-05-13T08:55:43Z</dcterms:created>
  <dcterms:modified xsi:type="dcterms:W3CDTF">2021-05-25T21:07:31Z</dcterms:modified>
</cp:coreProperties>
</file>